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73" r:id="rId3"/>
    <p:sldId id="285" r:id="rId4"/>
    <p:sldId id="257" r:id="rId5"/>
    <p:sldId id="259" r:id="rId6"/>
    <p:sldId id="274" r:id="rId7"/>
    <p:sldId id="288" r:id="rId8"/>
    <p:sldId id="289" r:id="rId9"/>
    <p:sldId id="290" r:id="rId10"/>
    <p:sldId id="291"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11534-0AAF-4FB6-92EA-009D48647E3F}"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1287F-8036-43C0-AF17-8292F51F60C7}" type="slidenum">
              <a:rPr lang="en-GB" smtClean="0"/>
              <a:t>‹#›</a:t>
            </a:fld>
            <a:endParaRPr lang="en-GB"/>
          </a:p>
        </p:txBody>
      </p:sp>
    </p:spTree>
    <p:extLst>
      <p:ext uri="{BB962C8B-B14F-4D97-AF65-F5344CB8AC3E}">
        <p14:creationId xmlns:p14="http://schemas.microsoft.com/office/powerpoint/2010/main" val="355080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1287F-8036-43C0-AF17-8292F51F60C7}" type="slidenum">
              <a:rPr lang="en-GB" smtClean="0"/>
              <a:t>4</a:t>
            </a:fld>
            <a:endParaRPr lang="en-GB"/>
          </a:p>
        </p:txBody>
      </p:sp>
    </p:spTree>
    <p:extLst>
      <p:ext uri="{BB962C8B-B14F-4D97-AF65-F5344CB8AC3E}">
        <p14:creationId xmlns:p14="http://schemas.microsoft.com/office/powerpoint/2010/main" val="272190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1287F-8036-43C0-AF17-8292F51F60C7}" type="slidenum">
              <a:rPr lang="en-GB" smtClean="0"/>
              <a:t>5</a:t>
            </a:fld>
            <a:endParaRPr lang="en-GB"/>
          </a:p>
        </p:txBody>
      </p:sp>
    </p:spTree>
    <p:extLst>
      <p:ext uri="{BB962C8B-B14F-4D97-AF65-F5344CB8AC3E}">
        <p14:creationId xmlns:p14="http://schemas.microsoft.com/office/powerpoint/2010/main" val="262292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a:t>
            </a:r>
            <a:r>
              <a:rPr lang="en-US" baseline="0" dirty="0" smtClean="0"/>
              <a:t> surround means and explain non European </a:t>
            </a:r>
            <a:endParaRPr lang="en-GB" dirty="0"/>
          </a:p>
        </p:txBody>
      </p:sp>
      <p:sp>
        <p:nvSpPr>
          <p:cNvPr id="4" name="Slide Number Placeholder 3"/>
          <p:cNvSpPr>
            <a:spLocks noGrp="1"/>
          </p:cNvSpPr>
          <p:nvPr>
            <p:ph type="sldNum" sz="quarter" idx="10"/>
          </p:nvPr>
        </p:nvSpPr>
        <p:spPr/>
        <p:txBody>
          <a:bodyPr/>
          <a:lstStyle/>
          <a:p>
            <a:fld id="{B301287F-8036-43C0-AF17-8292F51F60C7}" type="slidenum">
              <a:rPr lang="en-GB" smtClean="0"/>
              <a:t>6</a:t>
            </a:fld>
            <a:endParaRPr lang="en-GB"/>
          </a:p>
        </p:txBody>
      </p:sp>
    </p:spTree>
    <p:extLst>
      <p:ext uri="{BB962C8B-B14F-4D97-AF65-F5344CB8AC3E}">
        <p14:creationId xmlns:p14="http://schemas.microsoft.com/office/powerpoint/2010/main" val="3399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a:t>
            </a:r>
            <a:r>
              <a:rPr lang="en-US" baseline="0" dirty="0" smtClean="0"/>
              <a:t> to the video </a:t>
            </a:r>
            <a:endParaRPr lang="en-GB" dirty="0"/>
          </a:p>
        </p:txBody>
      </p:sp>
      <p:sp>
        <p:nvSpPr>
          <p:cNvPr id="4" name="Slide Number Placeholder 3"/>
          <p:cNvSpPr>
            <a:spLocks noGrp="1"/>
          </p:cNvSpPr>
          <p:nvPr>
            <p:ph type="sldNum" sz="quarter" idx="10"/>
          </p:nvPr>
        </p:nvSpPr>
        <p:spPr/>
        <p:txBody>
          <a:bodyPr/>
          <a:lstStyle/>
          <a:p>
            <a:fld id="{B301287F-8036-43C0-AF17-8292F51F60C7}" type="slidenum">
              <a:rPr lang="en-GB" smtClean="0"/>
              <a:t>7</a:t>
            </a:fld>
            <a:endParaRPr lang="en-GB"/>
          </a:p>
        </p:txBody>
      </p:sp>
    </p:spTree>
    <p:extLst>
      <p:ext uri="{BB962C8B-B14F-4D97-AF65-F5344CB8AC3E}">
        <p14:creationId xmlns:p14="http://schemas.microsoft.com/office/powerpoint/2010/main" val="267461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these</a:t>
            </a:r>
            <a:r>
              <a:rPr lang="en-US" baseline="0" dirty="0" smtClean="0"/>
              <a:t> discussion, teacher should be writing the </a:t>
            </a:r>
            <a:r>
              <a:rPr lang="en-US" baseline="0" dirty="0" err="1" smtClean="0"/>
              <a:t>childrens</a:t>
            </a:r>
            <a:r>
              <a:rPr lang="en-US" baseline="0" dirty="0" smtClean="0"/>
              <a:t> voice on the page and then stick in books. </a:t>
            </a:r>
            <a:endParaRPr lang="en-GB" dirty="0"/>
          </a:p>
        </p:txBody>
      </p:sp>
      <p:sp>
        <p:nvSpPr>
          <p:cNvPr id="4" name="Slide Number Placeholder 3"/>
          <p:cNvSpPr>
            <a:spLocks noGrp="1"/>
          </p:cNvSpPr>
          <p:nvPr>
            <p:ph type="sldNum" sz="quarter" idx="10"/>
          </p:nvPr>
        </p:nvSpPr>
        <p:spPr/>
        <p:txBody>
          <a:bodyPr/>
          <a:lstStyle/>
          <a:p>
            <a:fld id="{B301287F-8036-43C0-AF17-8292F51F60C7}" type="slidenum">
              <a:rPr lang="en-GB" smtClean="0"/>
              <a:t>8</a:t>
            </a:fld>
            <a:endParaRPr lang="en-GB"/>
          </a:p>
        </p:txBody>
      </p:sp>
    </p:spTree>
    <p:extLst>
      <p:ext uri="{BB962C8B-B14F-4D97-AF65-F5344CB8AC3E}">
        <p14:creationId xmlns:p14="http://schemas.microsoft.com/office/powerpoint/2010/main" val="131506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Sassoon Penpals" panose="02000400000000000000" pitchFamily="50" charset="0"/>
                <a:ea typeface="Calibri" panose="020F0502020204030204" pitchFamily="34" charset="0"/>
                <a:cs typeface="Times New Roman" panose="02020603050405020304" pitchFamily="18" charset="0"/>
              </a:rPr>
              <a:t>Discuss the use of the contents, index and how it is organised. Model how to find the UK using a political map in the atlas, then model how to find the four countries of the UK.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B301287F-8036-43C0-AF17-8292F51F60C7}" type="slidenum">
              <a:rPr lang="en-GB" smtClean="0"/>
              <a:t>9</a:t>
            </a:fld>
            <a:endParaRPr lang="en-GB"/>
          </a:p>
        </p:txBody>
      </p:sp>
    </p:spTree>
    <p:extLst>
      <p:ext uri="{BB962C8B-B14F-4D97-AF65-F5344CB8AC3E}">
        <p14:creationId xmlns:p14="http://schemas.microsoft.com/office/powerpoint/2010/main" val="164793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time</a:t>
            </a:r>
            <a:r>
              <a:rPr lang="en-US" baseline="0" dirty="0" smtClean="0"/>
              <a:t> come back as a class to discuss </a:t>
            </a:r>
            <a:r>
              <a:rPr lang="en-US" baseline="0" dirty="0" smtClean="0"/>
              <a:t>findings. Teacher’s lets print A3 sheet with the UK and write all this information on it. Put on the learning wall. </a:t>
            </a:r>
            <a:endParaRPr lang="en-GB" dirty="0"/>
          </a:p>
        </p:txBody>
      </p:sp>
      <p:sp>
        <p:nvSpPr>
          <p:cNvPr id="4" name="Slide Number Placeholder 3"/>
          <p:cNvSpPr>
            <a:spLocks noGrp="1"/>
          </p:cNvSpPr>
          <p:nvPr>
            <p:ph type="sldNum" sz="quarter" idx="10"/>
          </p:nvPr>
        </p:nvSpPr>
        <p:spPr/>
        <p:txBody>
          <a:bodyPr/>
          <a:lstStyle/>
          <a:p>
            <a:fld id="{B301287F-8036-43C0-AF17-8292F51F60C7}" type="slidenum">
              <a:rPr lang="en-GB" smtClean="0"/>
              <a:t>10</a:t>
            </a:fld>
            <a:endParaRPr lang="en-GB"/>
          </a:p>
        </p:txBody>
      </p:sp>
    </p:spTree>
    <p:extLst>
      <p:ext uri="{BB962C8B-B14F-4D97-AF65-F5344CB8AC3E}">
        <p14:creationId xmlns:p14="http://schemas.microsoft.com/office/powerpoint/2010/main" val="349231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4ACC3E-2484-43DA-BB73-8CE22F44F0AE}"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394508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4ACC3E-2484-43DA-BB73-8CE22F44F0AE}"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4253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4ACC3E-2484-43DA-BB73-8CE22F44F0AE}"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1952915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882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385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267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283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217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649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38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4ACC3E-2484-43DA-BB73-8CE22F44F0AE}"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822891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749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534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99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ACC3E-2484-43DA-BB73-8CE22F44F0AE}"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4547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4ACC3E-2484-43DA-BB73-8CE22F44F0AE}"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65429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4ACC3E-2484-43DA-BB73-8CE22F44F0AE}"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86620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4ACC3E-2484-43DA-BB73-8CE22F44F0AE}"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90060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ACC3E-2484-43DA-BB73-8CE22F44F0AE}"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313833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ACC3E-2484-43DA-BB73-8CE22F44F0AE}"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145223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ACC3E-2484-43DA-BB73-8CE22F44F0AE}"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24FA8B-EACB-479B-A2A0-99CEE77EB0BB}" type="slidenum">
              <a:rPr lang="en-GB" smtClean="0"/>
              <a:t>‹#›</a:t>
            </a:fld>
            <a:endParaRPr lang="en-GB"/>
          </a:p>
        </p:txBody>
      </p:sp>
    </p:spTree>
    <p:extLst>
      <p:ext uri="{BB962C8B-B14F-4D97-AF65-F5344CB8AC3E}">
        <p14:creationId xmlns:p14="http://schemas.microsoft.com/office/powerpoint/2010/main" val="163063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ACC3E-2484-43DA-BB73-8CE22F44F0AE}" type="datetimeFigureOut">
              <a:rPr lang="en-GB" smtClean="0"/>
              <a:t>15/04/2024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4FA8B-EACB-479B-A2A0-99CEE77EB0BB}" type="slidenum">
              <a:rPr lang="en-GB" smtClean="0"/>
              <a:t>‹#›</a:t>
            </a:fld>
            <a:endParaRPr lang="en-GB"/>
          </a:p>
        </p:txBody>
      </p:sp>
    </p:spTree>
    <p:extLst>
      <p:ext uri="{BB962C8B-B14F-4D97-AF65-F5344CB8AC3E}">
        <p14:creationId xmlns:p14="http://schemas.microsoft.com/office/powerpoint/2010/main" val="2418314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D7A211-DA02-4F90-B63A-FA513A236B0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15/04/2024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074D2A-3207-452D-9477-A039AB3E048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878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RvDIZoQLgIE"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0436"/>
          <a:stretch/>
        </p:blipFill>
        <p:spPr>
          <a:xfrm>
            <a:off x="2189799" y="832580"/>
            <a:ext cx="9380878" cy="6019560"/>
          </a:xfrm>
          <a:prstGeom prst="rect">
            <a:avLst/>
          </a:prstGeom>
        </p:spPr>
      </p:pic>
      <p:sp>
        <p:nvSpPr>
          <p:cNvPr id="6" name="Oval Callout 5"/>
          <p:cNvSpPr/>
          <p:nvPr/>
        </p:nvSpPr>
        <p:spPr>
          <a:xfrm>
            <a:off x="2869499" y="3753938"/>
            <a:ext cx="2744213" cy="1574698"/>
          </a:xfrm>
          <a:prstGeom prst="wedgeEllipseCallout">
            <a:avLst>
              <a:gd name="adj1" fmla="val 24778"/>
              <a:gd name="adj2" fmla="val 76608"/>
            </a:avLst>
          </a:prstGeom>
          <a:solidFill>
            <a:schemeClr val="accent4"/>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Sassoon Penpals" panose="02000400000000000000" pitchFamily="50" charset="0"/>
              </a:rPr>
              <a:t>Identify what I already know.</a:t>
            </a:r>
            <a:endParaRPr kumimoji="0" lang="en-GB" sz="2400" b="0" i="0" u="none" strike="noStrike" kern="1200" cap="none" spc="0" normalizeH="0" baseline="0" noProof="0" dirty="0">
              <a:ln>
                <a:noFill/>
              </a:ln>
              <a:solidFill>
                <a:prstClr val="black"/>
              </a:solidFill>
              <a:effectLst/>
              <a:uLnTx/>
              <a:uFillTx/>
              <a:latin typeface="Sassoon Penpals" panose="02000400000000000000" pitchFamily="50" charset="0"/>
            </a:endParaRPr>
          </a:p>
        </p:txBody>
      </p:sp>
      <p:sp>
        <p:nvSpPr>
          <p:cNvPr id="7" name="Oval Callout 6"/>
          <p:cNvSpPr/>
          <p:nvPr/>
        </p:nvSpPr>
        <p:spPr>
          <a:xfrm>
            <a:off x="5927271" y="4016829"/>
            <a:ext cx="3226348" cy="970417"/>
          </a:xfrm>
          <a:prstGeom prst="wedgeEllipseCallout">
            <a:avLst>
              <a:gd name="adj1" fmla="val 1175"/>
              <a:gd name="adj2" fmla="val 121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smtClean="0">
                <a:solidFill>
                  <a:schemeClr val="tx1"/>
                </a:solidFill>
                <a:latin typeface="Sassoon Penpals" panose="02000400000000000000" pitchFamily="50" charset="0"/>
              </a:rPr>
              <a:t>To identify </a:t>
            </a:r>
            <a:r>
              <a:rPr lang="en-GB" sz="2000" dirty="0">
                <a:solidFill>
                  <a:schemeClr val="tx1"/>
                </a:solidFill>
                <a:latin typeface="Sassoon Penpals" panose="02000400000000000000" pitchFamily="50" charset="0"/>
              </a:rPr>
              <a:t>human/physical features the </a:t>
            </a:r>
            <a:r>
              <a:rPr lang="en-GB" sz="2000" dirty="0" smtClean="0">
                <a:solidFill>
                  <a:schemeClr val="tx1"/>
                </a:solidFill>
                <a:latin typeface="Sassoon Penpals" panose="02000400000000000000" pitchFamily="50" charset="0"/>
              </a:rPr>
              <a:t>UK</a:t>
            </a:r>
            <a:r>
              <a:rPr lang="en-GB" sz="2000" dirty="0">
                <a:solidFill>
                  <a:schemeClr val="tx1"/>
                </a:solidFill>
                <a:latin typeface="Sassoon Penpals" panose="02000400000000000000" pitchFamily="50" charset="0"/>
              </a:rPr>
              <a:t>.</a:t>
            </a:r>
            <a:endParaRPr kumimoji="0" lang="en-GB" sz="2400" b="0" i="0" u="none" strike="noStrike" kern="1200" cap="none" spc="0" normalizeH="0" baseline="0" noProof="0" dirty="0">
              <a:ln>
                <a:noFill/>
              </a:ln>
              <a:solidFill>
                <a:schemeClr val="tx1"/>
              </a:solidFill>
              <a:effectLst/>
              <a:uLnTx/>
              <a:uFillTx/>
              <a:latin typeface="Sassoon Penpals" panose="02000400000000000000" pitchFamily="50" charset="0"/>
            </a:endParaRPr>
          </a:p>
        </p:txBody>
      </p:sp>
      <p:sp>
        <p:nvSpPr>
          <p:cNvPr id="8" name="Oval Callout 7"/>
          <p:cNvSpPr/>
          <p:nvPr/>
        </p:nvSpPr>
        <p:spPr>
          <a:xfrm>
            <a:off x="7168244" y="934691"/>
            <a:ext cx="2640180" cy="1389460"/>
          </a:xfrm>
          <a:prstGeom prst="wedgeEllipseCallout">
            <a:avLst>
              <a:gd name="adj1" fmla="val -2253"/>
              <a:gd name="adj2" fmla="val 76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smtClean="0">
                <a:solidFill>
                  <a:schemeClr val="tx1"/>
                </a:solidFill>
                <a:latin typeface="Sassoon Penpals" panose="02000400000000000000" pitchFamily="50" charset="0"/>
              </a:rPr>
              <a:t>To explain </a:t>
            </a:r>
            <a:r>
              <a:rPr lang="en-GB" sz="2000" dirty="0">
                <a:solidFill>
                  <a:schemeClr val="tx1"/>
                </a:solidFill>
                <a:latin typeface="Sassoon Penpals" panose="02000400000000000000" pitchFamily="50" charset="0"/>
              </a:rPr>
              <a:t>the impact of pollution on the </a:t>
            </a:r>
            <a:r>
              <a:rPr lang="en-GB" sz="2000" dirty="0" smtClean="0">
                <a:solidFill>
                  <a:schemeClr val="tx1"/>
                </a:solidFill>
                <a:latin typeface="Sassoon Penpals" panose="02000400000000000000" pitchFamily="50" charset="0"/>
              </a:rPr>
              <a:t>environment </a:t>
            </a:r>
            <a:endParaRPr kumimoji="0" lang="en-GB" sz="2400" b="0" i="0" u="none" strike="noStrike" kern="1200" cap="none" spc="0" normalizeH="0" baseline="0" noProof="0" dirty="0">
              <a:ln>
                <a:noFill/>
              </a:ln>
              <a:solidFill>
                <a:schemeClr val="tx1"/>
              </a:solidFill>
              <a:effectLst/>
              <a:uLnTx/>
              <a:uFillTx/>
              <a:latin typeface="Sassoon Penpals" panose="02000400000000000000" pitchFamily="50" charset="0"/>
            </a:endParaRPr>
          </a:p>
        </p:txBody>
      </p:sp>
      <p:sp>
        <p:nvSpPr>
          <p:cNvPr id="10" name="Oval Callout 9"/>
          <p:cNvSpPr/>
          <p:nvPr/>
        </p:nvSpPr>
        <p:spPr>
          <a:xfrm>
            <a:off x="2869499" y="934691"/>
            <a:ext cx="4429372" cy="1939137"/>
          </a:xfrm>
          <a:prstGeom prst="wedgeEllipseCallout">
            <a:avLst>
              <a:gd name="adj1" fmla="val 13662"/>
              <a:gd name="adj2" fmla="val 778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smtClean="0">
                <a:solidFill>
                  <a:schemeClr val="tx1"/>
                </a:solidFill>
                <a:latin typeface="Sassoon Penpals" panose="02000400000000000000" pitchFamily="50" charset="0"/>
              </a:rPr>
              <a:t>To describe </a:t>
            </a:r>
            <a:r>
              <a:rPr lang="en-GB" sz="2000" dirty="0">
                <a:solidFill>
                  <a:schemeClr val="tx1"/>
                </a:solidFill>
                <a:latin typeface="Sassoon Penpals" panose="02000400000000000000" pitchFamily="50" charset="0"/>
              </a:rPr>
              <a:t>and compare the human and physical similarities and differences between an area of the UK and a contrasting non-European </a:t>
            </a:r>
            <a:r>
              <a:rPr lang="en-GB" sz="2000" dirty="0" smtClean="0">
                <a:solidFill>
                  <a:schemeClr val="tx1"/>
                </a:solidFill>
                <a:latin typeface="Sassoon Penpals" panose="02000400000000000000" pitchFamily="50" charset="0"/>
              </a:rPr>
              <a:t>country.</a:t>
            </a:r>
            <a:endParaRPr kumimoji="0" lang="en-GB" sz="2400" b="0" i="0" u="none" strike="noStrike" kern="1200" cap="none" spc="0" normalizeH="0" baseline="0" noProof="0" dirty="0">
              <a:ln>
                <a:noFill/>
              </a:ln>
              <a:solidFill>
                <a:schemeClr val="tx1"/>
              </a:solidFill>
              <a:effectLst/>
              <a:uLnTx/>
              <a:uFillTx/>
              <a:latin typeface="Sassoon Penpals" panose="02000400000000000000" pitchFamily="50" charset="0"/>
            </a:endParaRPr>
          </a:p>
        </p:txBody>
      </p:sp>
      <p:sp>
        <p:nvSpPr>
          <p:cNvPr id="11" name="Oval Callout 10"/>
          <p:cNvSpPr/>
          <p:nvPr/>
        </p:nvSpPr>
        <p:spPr>
          <a:xfrm>
            <a:off x="8716824" y="3210698"/>
            <a:ext cx="2409886" cy="1334142"/>
          </a:xfrm>
          <a:prstGeom prst="wedgeEllipseCallout">
            <a:avLst>
              <a:gd name="adj1" fmla="val -8776"/>
              <a:gd name="adj2" fmla="val 75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smtClean="0">
                <a:solidFill>
                  <a:schemeClr val="tx1"/>
                </a:solidFill>
                <a:latin typeface="Sassoon Penpals" panose="02000400000000000000" pitchFamily="50" charset="0"/>
              </a:rPr>
              <a:t>School Trip </a:t>
            </a:r>
            <a:endParaRPr lang="en-GB" sz="2400" dirty="0">
              <a:solidFill>
                <a:schemeClr val="tx1"/>
              </a:solidFill>
              <a:latin typeface="Sassoon Penpals" panose="02000400000000000000" pitchFamily="50" charset="0"/>
            </a:endParaRPr>
          </a:p>
        </p:txBody>
      </p:sp>
      <p:sp>
        <p:nvSpPr>
          <p:cNvPr id="12" name="TextBox 11"/>
          <p:cNvSpPr txBox="1"/>
          <p:nvPr/>
        </p:nvSpPr>
        <p:spPr>
          <a:xfrm>
            <a:off x="109035" y="1091974"/>
            <a:ext cx="2183201"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Key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Sassoon Penpals" panose="02000400000000000000" pitchFamily="50" charset="0"/>
              </a:rPr>
              <a:t>Physical feature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Sassoon Penpals" panose="02000400000000000000" pitchFamily="50" charset="0"/>
              </a:rPr>
              <a:t>Human feature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Sassoon Penpals" panose="02000400000000000000" pitchFamily="50" charset="0"/>
              </a:rPr>
              <a:t>Beach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Sassoon Penpals" panose="02000400000000000000" pitchFamily="50" charset="0"/>
              </a:rPr>
              <a:t>Sea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Sassoon Penpals" panose="02000400000000000000" pitchFamily="50" charset="0"/>
              </a:rPr>
              <a:t>Country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Sassoon Penpals" panose="02000400000000000000" pitchFamily="50" charset="0"/>
              </a:rPr>
              <a:t>Coast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Sassoon Penpals" panose="02000400000000000000" pitchFamily="50" charset="0"/>
              </a:rPr>
              <a:t>Google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Sassoon Penpals" panose="02000400000000000000" pitchFamily="50" charset="0"/>
              </a:rPr>
              <a:t>United Kingdom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u="sng" dirty="0">
              <a:solidFill>
                <a:prstClr val="black"/>
              </a:solidFill>
              <a:latin typeface="Sassoon Penpals" panose="02000400000000000000" pitchFamily="50" charset="0"/>
            </a:endParaRPr>
          </a:p>
        </p:txBody>
      </p:sp>
      <p:sp>
        <p:nvSpPr>
          <p:cNvPr id="4" name="TextBox 3"/>
          <p:cNvSpPr txBox="1"/>
          <p:nvPr/>
        </p:nvSpPr>
        <p:spPr>
          <a:xfrm>
            <a:off x="53656" y="178381"/>
            <a:ext cx="60042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Our </a:t>
            </a:r>
            <a:r>
              <a:rPr lang="en-GB" sz="4000" dirty="0">
                <a:solidFill>
                  <a:prstClr val="black"/>
                </a:solidFill>
                <a:latin typeface="Sassoon Penpals" panose="02000400000000000000" pitchFamily="50" charset="0"/>
              </a:rPr>
              <a:t>Geography</a:t>
            </a:r>
            <a:r>
              <a:rPr kumimoji="0" lang="en-GB" sz="4000" b="0" i="0" u="none" strike="noStrike" kern="1200" cap="none" spc="0" normalizeH="0" baseline="0" noProof="0" dirty="0">
                <a:ln>
                  <a:noFill/>
                </a:ln>
                <a:solidFill>
                  <a:prstClr val="black"/>
                </a:solidFill>
                <a:effectLst/>
                <a:uLnTx/>
                <a:uFillTx/>
                <a:latin typeface="Sassoon Penpals" panose="02000400000000000000" pitchFamily="50" charset="0"/>
                <a:ea typeface="+mn-ea"/>
                <a:cs typeface="+mn-cs"/>
              </a:rPr>
              <a:t> Learning Journey</a:t>
            </a:r>
          </a:p>
        </p:txBody>
      </p:sp>
      <p:sp>
        <p:nvSpPr>
          <p:cNvPr id="13" name="Oval Callout 7">
            <a:extLst>
              <a:ext uri="{FF2B5EF4-FFF2-40B4-BE49-F238E27FC236}">
                <a16:creationId xmlns:a16="http://schemas.microsoft.com/office/drawing/2014/main" id="{661129BE-8F5E-4D20-9270-038AD941216A}"/>
              </a:ext>
            </a:extLst>
          </p:cNvPr>
          <p:cNvSpPr/>
          <p:nvPr/>
        </p:nvSpPr>
        <p:spPr>
          <a:xfrm>
            <a:off x="9601201" y="784156"/>
            <a:ext cx="2503768" cy="982238"/>
          </a:xfrm>
          <a:prstGeom prst="wedgeEllipseCallout">
            <a:avLst>
              <a:gd name="adj1" fmla="val -2253"/>
              <a:gd name="adj2" fmla="val 76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400" dirty="0" smtClean="0">
                <a:solidFill>
                  <a:schemeClr val="tx1"/>
                </a:solidFill>
                <a:latin typeface="Sassoon Penpals" panose="02000400000000000000" pitchFamily="50" charset="0"/>
              </a:rPr>
              <a:t>To identify </a:t>
            </a:r>
            <a:r>
              <a:rPr lang="en-GB" sz="2400" dirty="0">
                <a:solidFill>
                  <a:schemeClr val="tx1"/>
                </a:solidFill>
                <a:latin typeface="Sassoon Penpals" panose="02000400000000000000" pitchFamily="50" charset="0"/>
              </a:rPr>
              <a:t>what I have </a:t>
            </a:r>
            <a:r>
              <a:rPr lang="en-GB" sz="2400" dirty="0" smtClean="0">
                <a:solidFill>
                  <a:schemeClr val="tx1"/>
                </a:solidFill>
                <a:latin typeface="Sassoon Penpals" panose="02000400000000000000" pitchFamily="50" charset="0"/>
              </a:rPr>
              <a:t>learnt</a:t>
            </a:r>
            <a:endParaRPr kumimoji="0" lang="en-GB" sz="2800" b="0" i="0" strike="noStrike" kern="1200" cap="none" spc="0" normalizeH="0" baseline="0" noProof="0" dirty="0">
              <a:ln>
                <a:noFill/>
              </a:ln>
              <a:solidFill>
                <a:schemeClr val="tx1"/>
              </a:solidFill>
              <a:effectLst/>
              <a:uLnTx/>
              <a:uFillTx/>
              <a:latin typeface="Sassoon Penpals" panose="02000400000000000000" pitchFamily="50" charset="0"/>
            </a:endParaRPr>
          </a:p>
        </p:txBody>
      </p:sp>
    </p:spTree>
    <p:extLst>
      <p:ext uri="{BB962C8B-B14F-4D97-AF65-F5344CB8AC3E}">
        <p14:creationId xmlns:p14="http://schemas.microsoft.com/office/powerpoint/2010/main" val="2385912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2365" y="196457"/>
            <a:ext cx="4951997" cy="523220"/>
          </a:xfrm>
          <a:prstGeom prst="rect">
            <a:avLst/>
          </a:prstGeom>
        </p:spPr>
        <p:txBody>
          <a:bodyPr wrap="none">
            <a:spAutoFit/>
          </a:bodyPr>
          <a:lstStyle/>
          <a:p>
            <a:r>
              <a:rPr lang="en-GB" sz="2800" u="sng" dirty="0">
                <a:latin typeface="Sassoon Penpals Joined" panose="02000400000000000000" pitchFamily="50" charset="0"/>
              </a:rPr>
              <a:t>LQ: Can I identify what I already know?</a:t>
            </a:r>
          </a:p>
        </p:txBody>
      </p:sp>
      <p:sp>
        <p:nvSpPr>
          <p:cNvPr id="2" name="Rectangle 1"/>
          <p:cNvSpPr/>
          <p:nvPr/>
        </p:nvSpPr>
        <p:spPr>
          <a:xfrm>
            <a:off x="92365" y="719677"/>
            <a:ext cx="10858501" cy="5899564"/>
          </a:xfrm>
          <a:prstGeom prst="rect">
            <a:avLst/>
          </a:prstGeom>
        </p:spPr>
        <p:txBody>
          <a:bodyPr wrap="square">
            <a:spAutoFit/>
          </a:bodyPr>
          <a:lstStyle/>
          <a:p>
            <a:pPr marL="36195">
              <a:lnSpc>
                <a:spcPct val="106000"/>
              </a:lnSpc>
              <a:spcAft>
                <a:spcPts val="0"/>
              </a:spcAft>
            </a:pPr>
            <a:r>
              <a:rPr lang="en-GB" sz="44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TP. Why does an atlas have an index and contents page?</a:t>
            </a:r>
          </a:p>
          <a:p>
            <a:pPr marL="36195">
              <a:lnSpc>
                <a:spcPct val="106000"/>
              </a:lnSpc>
            </a:pPr>
            <a:r>
              <a:rPr lang="en-GB" sz="4400" dirty="0" smtClean="0">
                <a:latin typeface="Sassoon Penpals" panose="02000400000000000000" pitchFamily="50" charset="0"/>
                <a:ea typeface="Calibri" panose="020F0502020204030204" pitchFamily="34" charset="0"/>
                <a:cs typeface="Times New Roman" panose="02020603050405020304" pitchFamily="18" charset="0"/>
              </a:rPr>
              <a:t>Open and explore your atlas and discuss these questions with your partner. </a:t>
            </a:r>
          </a:p>
          <a:p>
            <a:pPr marL="36195" algn="ctr">
              <a:lnSpc>
                <a:spcPct val="106000"/>
              </a:lnSpc>
            </a:pPr>
            <a:r>
              <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TP: Can </a:t>
            </a:r>
            <a:r>
              <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you find the 4 countries </a:t>
            </a:r>
            <a:r>
              <a:rPr lang="en-GB" sz="4000" dirty="0">
                <a:solidFill>
                  <a:srgbClr val="00B050"/>
                </a:solidFill>
                <a:latin typeface="Sassoon Penpals" panose="02000400000000000000" pitchFamily="50" charset="0"/>
                <a:ea typeface="Calibri" panose="020F0502020204030204" pitchFamily="34" charset="0"/>
                <a:cs typeface="Times New Roman" panose="02020603050405020304" pitchFamily="18" charset="0"/>
              </a:rPr>
              <a:t>of the UK</a:t>
            </a:r>
            <a:r>
              <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a:t>
            </a:r>
          </a:p>
          <a:p>
            <a:pPr marL="36195" algn="ctr">
              <a:lnSpc>
                <a:spcPct val="106000"/>
              </a:lnSpc>
            </a:pPr>
            <a:r>
              <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 What </a:t>
            </a:r>
            <a:r>
              <a:rPr lang="en-GB" sz="4000" dirty="0">
                <a:solidFill>
                  <a:srgbClr val="00B050"/>
                </a:solidFill>
                <a:latin typeface="Sassoon Penpals" panose="02000400000000000000" pitchFamily="50" charset="0"/>
                <a:ea typeface="Calibri" panose="020F0502020204030204" pitchFamily="34" charset="0"/>
                <a:cs typeface="Times New Roman" panose="02020603050405020304" pitchFamily="18" charset="0"/>
              </a:rPr>
              <a:t>oceans/seas surround the UK</a:t>
            </a:r>
            <a:r>
              <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a:t>
            </a:r>
          </a:p>
          <a:p>
            <a:pPr marL="36195" algn="ctr">
              <a:lnSpc>
                <a:spcPct val="106000"/>
              </a:lnSpc>
            </a:pPr>
            <a:r>
              <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 </a:t>
            </a:r>
            <a:r>
              <a:rPr lang="en-GB" sz="4000" dirty="0">
                <a:solidFill>
                  <a:srgbClr val="00B050"/>
                </a:solidFill>
                <a:latin typeface="Sassoon Penpals" panose="02000400000000000000" pitchFamily="50" charset="0"/>
                <a:ea typeface="Calibri" panose="020F0502020204030204" pitchFamily="34" charset="0"/>
                <a:cs typeface="Times New Roman" panose="02020603050405020304" pitchFamily="18" charset="0"/>
              </a:rPr>
              <a:t>What other features can you see? </a:t>
            </a:r>
            <a:endPar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endParaRPr>
          </a:p>
          <a:p>
            <a:pPr marL="36195" algn="ctr">
              <a:lnSpc>
                <a:spcPct val="106000"/>
              </a:lnSpc>
            </a:pPr>
            <a:r>
              <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Can </a:t>
            </a:r>
            <a:r>
              <a:rPr lang="en-GB" sz="4000" dirty="0">
                <a:solidFill>
                  <a:srgbClr val="00B050"/>
                </a:solidFill>
                <a:latin typeface="Sassoon Penpals" panose="02000400000000000000" pitchFamily="50" charset="0"/>
                <a:ea typeface="Calibri" panose="020F0502020204030204" pitchFamily="34" charset="0"/>
                <a:cs typeface="Times New Roman" panose="02020603050405020304" pitchFamily="18" charset="0"/>
              </a:rPr>
              <a:t>you find the nearest city to where you live</a:t>
            </a:r>
            <a:r>
              <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a:t>
            </a:r>
          </a:p>
          <a:p>
            <a:pPr marL="36195" algn="ctr">
              <a:lnSpc>
                <a:spcPct val="106000"/>
              </a:lnSpc>
            </a:pPr>
            <a:r>
              <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 </a:t>
            </a:r>
            <a:r>
              <a:rPr lang="en-GB" sz="4000" dirty="0">
                <a:solidFill>
                  <a:srgbClr val="00B050"/>
                </a:solidFill>
                <a:latin typeface="Sassoon Penpals" panose="02000400000000000000" pitchFamily="50" charset="0"/>
                <a:ea typeface="Calibri" panose="020F0502020204030204" pitchFamily="34" charset="0"/>
                <a:cs typeface="Times New Roman" panose="02020603050405020304" pitchFamily="18" charset="0"/>
              </a:rPr>
              <a:t>What places would you like to visit</a:t>
            </a:r>
            <a:r>
              <a:rPr lang="en-GB" sz="40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marL="36195">
              <a:lnSpc>
                <a:spcPct val="106000"/>
              </a:lnSpc>
              <a:spcAft>
                <a:spcPts val="0"/>
              </a:spcAft>
            </a:pPr>
            <a:r>
              <a:rPr lang="en-GB" sz="2400" dirty="0" smtClean="0">
                <a:solidFill>
                  <a:schemeClr val="accent6">
                    <a:lumMod val="50000"/>
                  </a:schemeClr>
                </a:solidFill>
                <a:latin typeface="Sassoon Penpals Joined" panose="02000400000000000000" pitchFamily="50" charset="0"/>
                <a:ea typeface="Calibri" panose="020F0502020204030204" pitchFamily="34" charset="0"/>
                <a:cs typeface="Calibri" panose="020F0502020204030204" pitchFamily="34" charset="0"/>
              </a:rPr>
              <a:t>Write on A3 sheet!</a:t>
            </a:r>
            <a:endParaRPr lang="en-GB" sz="2400" dirty="0">
              <a:solidFill>
                <a:schemeClr val="accent6">
                  <a:lumMod val="50000"/>
                </a:schemeClr>
              </a:solidFill>
              <a:latin typeface="Sassoon Penpals Joined" panose="02000400000000000000" pitchFamily="50" charset="0"/>
              <a:ea typeface="Calibri" panose="020F0502020204030204" pitchFamily="34" charset="0"/>
              <a:cs typeface="Calibri" panose="020F0502020204030204" pitchFamily="34" charset="0"/>
            </a:endParaRPr>
          </a:p>
        </p:txBody>
      </p:sp>
      <p:grpSp>
        <p:nvGrpSpPr>
          <p:cNvPr id="8" name="Group 7"/>
          <p:cNvGrpSpPr>
            <a:grpSpLocks/>
          </p:cNvGrpSpPr>
          <p:nvPr/>
        </p:nvGrpSpPr>
        <p:grpSpPr bwMode="auto">
          <a:xfrm>
            <a:off x="9176658" y="5335813"/>
            <a:ext cx="2773135" cy="1323438"/>
            <a:chOff x="5763392" y="3658957"/>
            <a:chExt cx="2772192" cy="1324131"/>
          </a:xfrm>
        </p:grpSpPr>
        <p:sp>
          <p:nvSpPr>
            <p:cNvPr id="10" name="TextBox 4"/>
            <p:cNvSpPr txBox="1">
              <a:spLocks noChangeArrowheads="1"/>
            </p:cNvSpPr>
            <p:nvPr/>
          </p:nvSpPr>
          <p:spPr bwMode="auto">
            <a:xfrm>
              <a:off x="5763392" y="3658957"/>
              <a:ext cx="2772192" cy="1324131"/>
            </a:xfrm>
            <a:prstGeom prst="rect">
              <a:avLst/>
            </a:prstGeom>
            <a:solidFill>
              <a:srgbClr val="FF9999"/>
            </a:solidFill>
            <a:ln w="57150">
              <a:solidFill>
                <a:srgbClr val="FF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000" b="1" u="sng" dirty="0">
                  <a:latin typeface="Sassoon Penpals Joined" panose="02000400000000000000" pitchFamily="50" charset="0"/>
                  <a:cs typeface="Sassoon Infant Rg" charset="0"/>
                </a:rPr>
                <a:t>Self Assessment</a:t>
              </a:r>
            </a:p>
            <a:p>
              <a:pPr>
                <a:lnSpc>
                  <a:spcPct val="100000"/>
                </a:lnSpc>
                <a:spcBef>
                  <a:spcPct val="0"/>
                </a:spcBef>
                <a:buFontTx/>
                <a:buNone/>
              </a:pPr>
              <a:r>
                <a:rPr lang="en-GB" altLang="en-US" sz="2000" dirty="0">
                  <a:latin typeface="Sassoon Penpals Joined" panose="02000400000000000000" pitchFamily="50" charset="0"/>
                  <a:cs typeface="Sassoon Infant Rg" charset="0"/>
                </a:rPr>
                <a:t>Do you know what to do?</a:t>
              </a:r>
              <a:endParaRPr lang="en-GB" altLang="en-US" sz="2000" dirty="0">
                <a:latin typeface="Twinkl" charset="0"/>
                <a:cs typeface="Sassoon Infant Rg" charset="0"/>
              </a:endParaRPr>
            </a:p>
            <a:p>
              <a:pPr>
                <a:lnSpc>
                  <a:spcPct val="100000"/>
                </a:lnSpc>
                <a:spcBef>
                  <a:spcPct val="0"/>
                </a:spcBef>
                <a:buFontTx/>
                <a:buNone/>
              </a:pPr>
              <a:endParaRPr lang="en-GB" altLang="en-US" sz="2000" dirty="0">
                <a:latin typeface="Twinkl" charset="0"/>
                <a:cs typeface="Sassoon Infant Rg" charset="0"/>
              </a:endParaRPr>
            </a:p>
            <a:p>
              <a:pPr>
                <a:lnSpc>
                  <a:spcPct val="100000"/>
                </a:lnSpc>
                <a:spcBef>
                  <a:spcPct val="0"/>
                </a:spcBef>
                <a:buFontTx/>
                <a:buNone/>
              </a:pPr>
              <a:endParaRPr lang="en-GB" altLang="en-US" sz="2000" dirty="0">
                <a:latin typeface="Twinkl" charset="0"/>
                <a:cs typeface="Sassoon Infant Rg" charset="0"/>
              </a:endParaRPr>
            </a:p>
          </p:txBody>
        </p:sp>
        <p:pic>
          <p:nvPicPr>
            <p:cNvPr id="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7926" y="4340218"/>
              <a:ext cx="360917" cy="59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4277" y="4414216"/>
              <a:ext cx="584165" cy="45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34098" y="4384868"/>
              <a:ext cx="391924" cy="55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6"/>
          <a:stretch>
            <a:fillRect/>
          </a:stretch>
        </p:blipFill>
        <p:spPr>
          <a:xfrm>
            <a:off x="92365" y="4167553"/>
            <a:ext cx="1511819" cy="1923123"/>
          </a:xfrm>
          <a:prstGeom prst="rect">
            <a:avLst/>
          </a:prstGeom>
        </p:spPr>
      </p:pic>
    </p:spTree>
    <p:extLst>
      <p:ext uri="{BB962C8B-B14F-4D97-AF65-F5344CB8AC3E}">
        <p14:creationId xmlns:p14="http://schemas.microsoft.com/office/powerpoint/2010/main" val="319537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ctrTitle"/>
          </p:nvPr>
        </p:nvSpPr>
        <p:spPr bwMode="auto">
          <a:xfrm>
            <a:off x="4427145" y="0"/>
            <a:ext cx="7764855" cy="105877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2000" tIns="252000" rIns="252000" bIns="252000" anchor="ctr" anchorCtr="1">
            <a:no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r">
              <a:spcBef>
                <a:spcPct val="0"/>
              </a:spcBef>
              <a:buFontTx/>
              <a:buNone/>
            </a:pPr>
            <a:r>
              <a:rPr lang="en-GB" altLang="en-US" sz="4000" b="1" u="sng" dirty="0">
                <a:latin typeface="Sassoon Penpals Joined" panose="02000400000000000000" pitchFamily="50" charset="0"/>
              </a:rPr>
              <a:t>WB Monday 15</a:t>
            </a:r>
            <a:r>
              <a:rPr lang="en-GB" altLang="en-US" sz="4000" b="1" u="sng" baseline="30000" dirty="0">
                <a:latin typeface="Sassoon Penpals Joined" panose="02000400000000000000" pitchFamily="50" charset="0"/>
              </a:rPr>
              <a:t>th</a:t>
            </a:r>
            <a:r>
              <a:rPr lang="en-GB" altLang="en-US" sz="4000" b="1" u="sng" dirty="0">
                <a:latin typeface="Sassoon Penpals Joined" panose="02000400000000000000" pitchFamily="50" charset="0"/>
              </a:rPr>
              <a:t> April 2024</a:t>
            </a:r>
          </a:p>
        </p:txBody>
      </p:sp>
      <p:sp>
        <p:nvSpPr>
          <p:cNvPr id="6" name="Subtitle 2"/>
          <p:cNvSpPr>
            <a:spLocks noChangeArrowheads="1"/>
          </p:cNvSpPr>
          <p:nvPr/>
        </p:nvSpPr>
        <p:spPr bwMode="auto">
          <a:xfrm>
            <a:off x="873578" y="1636295"/>
            <a:ext cx="11457759" cy="9906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buFont typeface="Arial" panose="020B0604020202020204" pitchFamily="34" charset="0"/>
              <a:buNone/>
            </a:pPr>
            <a:endParaRPr lang="en-GB" altLang="en-US" sz="3800" u="sng" dirty="0">
              <a:latin typeface="Sassoon Penpals Joined" panose="02000400000000000000" pitchFamily="50" charset="0"/>
            </a:endParaRPr>
          </a:p>
        </p:txBody>
      </p:sp>
      <p:sp>
        <p:nvSpPr>
          <p:cNvPr id="7" name="Subtitle 6"/>
          <p:cNvSpPr txBox="1">
            <a:spLocks noGrp="1"/>
          </p:cNvSpPr>
          <p:nvPr>
            <p:ph type="subTitle" idx="1"/>
          </p:nvPr>
        </p:nvSpPr>
        <p:spPr>
          <a:xfrm>
            <a:off x="1946861" y="3435983"/>
            <a:ext cx="9680537" cy="2987485"/>
          </a:xfrm>
          <a:prstGeom prst="rect">
            <a:avLst/>
          </a:prstGeom>
          <a:noFill/>
        </p:spPr>
        <p:txBody>
          <a:bodyPr wrap="square">
            <a:spAutoFit/>
          </a:bodyPr>
          <a:lstStyle/>
          <a:p>
            <a:pPr algn="l">
              <a:defRPr/>
            </a:pPr>
            <a:endParaRPr lang="en-GB" sz="4000" u="sng" dirty="0">
              <a:latin typeface="Sassoon Penpals Joined" panose="02000400000000000000" pitchFamily="50" charset="0"/>
            </a:endParaRPr>
          </a:p>
          <a:p>
            <a:pPr>
              <a:defRPr/>
            </a:pPr>
            <a:r>
              <a:rPr lang="en-GB" sz="3600" u="sng" dirty="0">
                <a:latin typeface="Sassoon Penpals Joined" panose="02000400000000000000" pitchFamily="50" charset="0"/>
              </a:rPr>
              <a:t>Steps to </a:t>
            </a:r>
            <a:r>
              <a:rPr lang="en-GB" sz="3600" u="sng" dirty="0" smtClean="0">
                <a:latin typeface="Sassoon Penpals Joined" panose="02000400000000000000" pitchFamily="50" charset="0"/>
              </a:rPr>
              <a:t>Success</a:t>
            </a:r>
          </a:p>
          <a:p>
            <a:pPr eaLnBrk="0" fontAlgn="base" hangingPunct="0"/>
            <a:r>
              <a:rPr lang="en-GB" sz="3200" dirty="0">
                <a:solidFill>
                  <a:srgbClr val="00B050"/>
                </a:solidFill>
                <a:latin typeface="Sassoon Penpals" panose="02000400000000000000" pitchFamily="50" charset="0"/>
              </a:rPr>
              <a:t>All: I can </a:t>
            </a:r>
            <a:r>
              <a:rPr lang="en-GB" sz="3200" dirty="0" smtClean="0">
                <a:solidFill>
                  <a:srgbClr val="00B050"/>
                </a:solidFill>
                <a:latin typeface="Sassoon Penpals" panose="02000400000000000000" pitchFamily="50" charset="0"/>
              </a:rPr>
              <a:t>recall </a:t>
            </a:r>
            <a:r>
              <a:rPr lang="en-GB" sz="3200" dirty="0">
                <a:solidFill>
                  <a:srgbClr val="00B050"/>
                </a:solidFill>
                <a:latin typeface="Sassoon Penpals" panose="02000400000000000000" pitchFamily="50" charset="0"/>
              </a:rPr>
              <a:t>the four countries in the UK and their capital cities. </a:t>
            </a:r>
          </a:p>
          <a:p>
            <a:pPr eaLnBrk="0" fontAlgn="base" hangingPunct="0"/>
            <a:r>
              <a:rPr lang="en-GB" sz="3200" dirty="0">
                <a:solidFill>
                  <a:srgbClr val="FFC000"/>
                </a:solidFill>
                <a:latin typeface="Sassoon Penpals" panose="02000400000000000000" pitchFamily="50" charset="0"/>
              </a:rPr>
              <a:t>Most: I can use an atlas to find the UK and the seas around the UK. </a:t>
            </a:r>
          </a:p>
          <a:p>
            <a:r>
              <a:rPr lang="en-GB" sz="3200" dirty="0">
                <a:solidFill>
                  <a:srgbClr val="FF0000"/>
                </a:solidFill>
                <a:latin typeface="Sassoon Penpals" panose="02000400000000000000" pitchFamily="50" charset="0"/>
              </a:rPr>
              <a:t>Some: I can explain how to use a map to find the four </a:t>
            </a:r>
            <a:r>
              <a:rPr lang="en-GB" sz="3200" dirty="0" smtClean="0">
                <a:solidFill>
                  <a:srgbClr val="FF0000"/>
                </a:solidFill>
                <a:latin typeface="Sassoon Penpals" panose="02000400000000000000" pitchFamily="50" charset="0"/>
              </a:rPr>
              <a:t>countries.</a:t>
            </a:r>
            <a:endParaRPr lang="en-GB" sz="4400" dirty="0">
              <a:solidFill>
                <a:srgbClr val="FF0000"/>
              </a:solidFill>
              <a:latin typeface="Sassoon Penpals" panose="02000400000000000000" pitchFamily="50" charset="0"/>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066" y="1071339"/>
            <a:ext cx="1217666" cy="19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7"/>
          <p:cNvGrpSpPr>
            <a:grpSpLocks/>
          </p:cNvGrpSpPr>
          <p:nvPr/>
        </p:nvGrpSpPr>
        <p:grpSpPr bwMode="auto">
          <a:xfrm>
            <a:off x="378069" y="3809029"/>
            <a:ext cx="1930532" cy="2414331"/>
            <a:chOff x="1083212" y="3429000"/>
            <a:chExt cx="1828800" cy="2352675"/>
          </a:xfrm>
          <a:solidFill>
            <a:schemeClr val="bg1"/>
          </a:solidFill>
        </p:grpSpPr>
        <p:pic>
          <p:nvPicPr>
            <p:cNvPr id="10" name="Picture 8"/>
            <p:cNvPicPr>
              <a:picLocks noChangeAspect="1" noChangeArrowheads="1"/>
            </p:cNvPicPr>
            <p:nvPr/>
          </p:nvPicPr>
          <p:blipFill>
            <a:blip r:embed="rId3"/>
            <a:srcRect/>
            <a:stretch>
              <a:fillRect/>
            </a:stretch>
          </p:blipFill>
          <p:spPr bwMode="auto">
            <a:xfrm>
              <a:off x="1083212" y="3429000"/>
              <a:ext cx="1828800" cy="2352675"/>
            </a:xfrm>
            <a:prstGeom prst="rect">
              <a:avLst/>
            </a:prstGeom>
            <a:grpFill/>
            <a:ln>
              <a:noFill/>
            </a:ln>
          </p:spPr>
        </p:pic>
        <p:sp>
          <p:nvSpPr>
            <p:cNvPr id="11" name="Rectangle 10"/>
            <p:cNvSpPr/>
            <p:nvPr/>
          </p:nvSpPr>
          <p:spPr>
            <a:xfrm>
              <a:off x="2736612" y="4161046"/>
              <a:ext cx="154764" cy="149171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4" name="Rectangle 3"/>
          <p:cNvSpPr/>
          <p:nvPr/>
        </p:nvSpPr>
        <p:spPr>
          <a:xfrm>
            <a:off x="2664152" y="1718747"/>
            <a:ext cx="6989414" cy="707886"/>
          </a:xfrm>
          <a:prstGeom prst="rect">
            <a:avLst/>
          </a:prstGeom>
        </p:spPr>
        <p:txBody>
          <a:bodyPr wrap="none">
            <a:spAutoFit/>
          </a:bodyPr>
          <a:lstStyle/>
          <a:p>
            <a:r>
              <a:rPr lang="en-GB" sz="4000" dirty="0">
                <a:latin typeface="Sassoon Penpals Joined" panose="02000400000000000000" pitchFamily="50" charset="0"/>
              </a:rPr>
              <a:t>LQ: Can I identify what I already know?</a:t>
            </a:r>
          </a:p>
        </p:txBody>
      </p:sp>
    </p:spTree>
    <p:extLst>
      <p:ext uri="{BB962C8B-B14F-4D97-AF65-F5344CB8AC3E}">
        <p14:creationId xmlns:p14="http://schemas.microsoft.com/office/powerpoint/2010/main" val="2574180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Point Star 5"/>
          <p:cNvSpPr/>
          <p:nvPr/>
        </p:nvSpPr>
        <p:spPr>
          <a:xfrm>
            <a:off x="0" y="570671"/>
            <a:ext cx="1352963" cy="96526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Content Placeholder 2"/>
          <p:cNvSpPr>
            <a:spLocks noGrp="1"/>
          </p:cNvSpPr>
          <p:nvPr>
            <p:ph idx="1"/>
          </p:nvPr>
        </p:nvSpPr>
        <p:spPr>
          <a:xfrm>
            <a:off x="676481" y="920379"/>
            <a:ext cx="11279706" cy="5795337"/>
          </a:xfrm>
        </p:spPr>
        <p:txBody>
          <a:bodyPr>
            <a:normAutofit/>
          </a:bodyPr>
          <a:lstStyle/>
          <a:p>
            <a:pPr marL="0" indent="0" algn="ctr">
              <a:buFont typeface="Arial" panose="020B0604020202020204" pitchFamily="34" charset="0"/>
              <a:buNone/>
            </a:pPr>
            <a:r>
              <a:rPr lang="en-GB" altLang="en-US" sz="7000" b="1" dirty="0">
                <a:latin typeface="Sassoon Penpals Joined" panose="02000400000000000000" pitchFamily="50" charset="0"/>
              </a:rPr>
              <a:t>STAR WORDS</a:t>
            </a:r>
          </a:p>
          <a:p>
            <a:pPr marL="0" indent="0" algn="ctr">
              <a:buFont typeface="Arial" panose="020B0604020202020204" pitchFamily="34" charset="0"/>
              <a:buNone/>
            </a:pPr>
            <a:r>
              <a:rPr lang="en-GB" altLang="en-US" sz="4000" dirty="0">
                <a:latin typeface="Sassoon Penpals Joined" panose="02000400000000000000" pitchFamily="50" charset="0"/>
              </a:rPr>
              <a:t>Human feature		</a:t>
            </a:r>
            <a:r>
              <a:rPr lang="en-GB" altLang="en-US" sz="4000" dirty="0" smtClean="0">
                <a:latin typeface="Sassoon Penpals Joined" panose="02000400000000000000" pitchFamily="50" charset="0"/>
              </a:rPr>
              <a:t>Capital Cities UK </a:t>
            </a:r>
            <a:endParaRPr lang="en-GB" altLang="en-US" sz="4000" dirty="0">
              <a:latin typeface="Sassoon Penpals Joined" panose="02000400000000000000" pitchFamily="50" charset="0"/>
            </a:endParaRPr>
          </a:p>
          <a:p>
            <a:pPr marL="0" indent="0">
              <a:buFont typeface="Arial" panose="020B0604020202020204" pitchFamily="34" charset="0"/>
              <a:buNone/>
            </a:pPr>
            <a:endParaRPr lang="en-GB" altLang="en-US" sz="4100" dirty="0">
              <a:latin typeface="Sassoon Penpals Joined" panose="02000400000000000000" pitchFamily="50" charset="0"/>
            </a:endParaRPr>
          </a:p>
          <a:p>
            <a:pPr marL="0" indent="0">
              <a:buFont typeface="Arial" panose="020B0604020202020204" pitchFamily="34" charset="0"/>
              <a:buNone/>
            </a:pPr>
            <a:r>
              <a:rPr lang="en-GB" altLang="en-US" sz="4100" dirty="0">
                <a:latin typeface="Sassoon Penpals Joined" panose="02000400000000000000" pitchFamily="50" charset="0"/>
              </a:rPr>
              <a:t>					               				</a:t>
            </a:r>
          </a:p>
          <a:p>
            <a:pPr marL="0" indent="0">
              <a:buFont typeface="Arial" panose="020B0604020202020204" pitchFamily="34" charset="0"/>
              <a:buNone/>
            </a:pPr>
            <a:r>
              <a:rPr lang="en-GB" altLang="en-US" sz="4100" dirty="0">
                <a:latin typeface="Sassoon Penpals Joined" panose="02000400000000000000" pitchFamily="50" charset="0"/>
              </a:rPr>
              <a:t>								</a:t>
            </a:r>
          </a:p>
          <a:p>
            <a:pPr marL="0" indent="0">
              <a:buFont typeface="Arial" panose="020B0604020202020204" pitchFamily="34" charset="0"/>
              <a:buNone/>
            </a:pPr>
            <a:r>
              <a:rPr lang="en-GB" altLang="en-US" sz="4100" dirty="0" smtClean="0">
                <a:latin typeface="Sassoon Penpals Joined" panose="02000400000000000000" pitchFamily="50" charset="0"/>
              </a:rPr>
              <a:t>Map/ atlas</a:t>
            </a:r>
            <a:r>
              <a:rPr lang="en-GB" altLang="en-US" sz="4100" dirty="0">
                <a:latin typeface="Sassoon Penpals Joined" panose="02000400000000000000" pitchFamily="50" charset="0"/>
              </a:rPr>
              <a:t>		</a:t>
            </a:r>
            <a:r>
              <a:rPr lang="en-GB" altLang="en-US" sz="4600" dirty="0">
                <a:latin typeface="Sassoon Penpals Joined" panose="02000400000000000000" pitchFamily="50" charset="0"/>
              </a:rPr>
              <a:t>Country	   </a:t>
            </a:r>
            <a:r>
              <a:rPr lang="en-GB" altLang="en-US" sz="4600" dirty="0" smtClean="0">
                <a:latin typeface="Sassoon Penpals Joined" panose="02000400000000000000" pitchFamily="50" charset="0"/>
              </a:rPr>
              <a:t>Coast/ ocean</a:t>
            </a:r>
            <a:r>
              <a:rPr lang="en-GB" altLang="en-US" sz="4600" dirty="0">
                <a:latin typeface="Sassoon Penpals Joined" panose="02000400000000000000" pitchFamily="50" charset="0"/>
              </a:rPr>
              <a:t>	Google Earth</a:t>
            </a:r>
            <a:br>
              <a:rPr lang="en-GB" altLang="en-US" sz="4600" dirty="0">
                <a:latin typeface="Sassoon Penpals Joined" panose="02000400000000000000" pitchFamily="50" charset="0"/>
              </a:rPr>
            </a:br>
            <a:r>
              <a:rPr lang="en-GB" altLang="en-US" sz="4600" dirty="0">
                <a:latin typeface="Sassoon Penpals Joined" panose="02000400000000000000" pitchFamily="50" charset="0"/>
              </a:rPr>
              <a:t>             </a:t>
            </a:r>
          </a:p>
        </p:txBody>
      </p:sp>
      <p:sp>
        <p:nvSpPr>
          <p:cNvPr id="4" name="AutoShape 2" descr="How The Paralympic Games Have Developed Over The Ye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158688" y="84902"/>
            <a:ext cx="4951997" cy="523220"/>
          </a:xfrm>
          <a:prstGeom prst="rect">
            <a:avLst/>
          </a:prstGeom>
        </p:spPr>
        <p:txBody>
          <a:bodyPr wrap="none">
            <a:spAutoFit/>
          </a:bodyPr>
          <a:lstStyle/>
          <a:p>
            <a:r>
              <a:rPr lang="en-GB" sz="2800" u="sng" dirty="0">
                <a:latin typeface="Sassoon Penpals Joined" panose="02000400000000000000" pitchFamily="50" charset="0"/>
              </a:rPr>
              <a:t>LQ: Can I identify what I already know?</a:t>
            </a:r>
          </a:p>
        </p:txBody>
      </p:sp>
      <p:sp>
        <p:nvSpPr>
          <p:cNvPr id="8" name="5-Point Star 7"/>
          <p:cNvSpPr/>
          <p:nvPr/>
        </p:nvSpPr>
        <p:spPr>
          <a:xfrm>
            <a:off x="11153413" y="5652435"/>
            <a:ext cx="1038587" cy="103316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5-Point Star 5">
            <a:extLst>
              <a:ext uri="{FF2B5EF4-FFF2-40B4-BE49-F238E27FC236}">
                <a16:creationId xmlns:a16="http://schemas.microsoft.com/office/drawing/2014/main" id="{553ADB0C-98CF-4820-AFE9-34C044A478CE}"/>
              </a:ext>
            </a:extLst>
          </p:cNvPr>
          <p:cNvSpPr/>
          <p:nvPr/>
        </p:nvSpPr>
        <p:spPr>
          <a:xfrm>
            <a:off x="10590518" y="214697"/>
            <a:ext cx="1352963" cy="96526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extBox 20">
            <a:extLst>
              <a:ext uri="{FF2B5EF4-FFF2-40B4-BE49-F238E27FC236}">
                <a16:creationId xmlns:a16="http://schemas.microsoft.com/office/drawing/2014/main" id="{E35ADE56-E101-4118-82C9-56C9CB6BF96F}"/>
              </a:ext>
            </a:extLst>
          </p:cNvPr>
          <p:cNvSpPr txBox="1"/>
          <p:nvPr/>
        </p:nvSpPr>
        <p:spPr>
          <a:xfrm>
            <a:off x="196677" y="3402930"/>
            <a:ext cx="3936052" cy="707886"/>
          </a:xfrm>
          <a:prstGeom prst="rect">
            <a:avLst/>
          </a:prstGeom>
          <a:noFill/>
        </p:spPr>
        <p:txBody>
          <a:bodyPr wrap="square">
            <a:spAutoFit/>
          </a:bodyPr>
          <a:lstStyle/>
          <a:p>
            <a:r>
              <a:rPr lang="en-GB" altLang="en-US" sz="4000" dirty="0">
                <a:latin typeface="Sassoon Penpals Joined" panose="02000400000000000000" pitchFamily="50" charset="0"/>
              </a:rPr>
              <a:t>Physical feature</a:t>
            </a:r>
            <a:endParaRPr lang="en-GB" sz="4000" dirty="0"/>
          </a:p>
        </p:txBody>
      </p:sp>
      <p:pic>
        <p:nvPicPr>
          <p:cNvPr id="11" name="Picture 10">
            <a:extLst>
              <a:ext uri="{FF2B5EF4-FFF2-40B4-BE49-F238E27FC236}">
                <a16:creationId xmlns:a16="http://schemas.microsoft.com/office/drawing/2014/main" id="{3E294D20-FEB6-45E4-9B14-E42D53FBBAD4}"/>
              </a:ext>
            </a:extLst>
          </p:cNvPr>
          <p:cNvPicPr>
            <a:picLocks noChangeAspect="1"/>
          </p:cNvPicPr>
          <p:nvPr/>
        </p:nvPicPr>
        <p:blipFill>
          <a:blip r:embed="rId2"/>
          <a:stretch>
            <a:fillRect/>
          </a:stretch>
        </p:blipFill>
        <p:spPr>
          <a:xfrm>
            <a:off x="307975" y="2140227"/>
            <a:ext cx="2457449" cy="1369862"/>
          </a:xfrm>
          <a:prstGeom prst="rect">
            <a:avLst/>
          </a:prstGeom>
        </p:spPr>
      </p:pic>
      <p:pic>
        <p:nvPicPr>
          <p:cNvPr id="17" name="Picture 16">
            <a:extLst>
              <a:ext uri="{FF2B5EF4-FFF2-40B4-BE49-F238E27FC236}">
                <a16:creationId xmlns:a16="http://schemas.microsoft.com/office/drawing/2014/main" id="{887CDB52-8199-4DD6-8B40-68DDC53BF784}"/>
              </a:ext>
            </a:extLst>
          </p:cNvPr>
          <p:cNvPicPr>
            <a:picLocks noChangeAspect="1"/>
          </p:cNvPicPr>
          <p:nvPr/>
        </p:nvPicPr>
        <p:blipFill>
          <a:blip r:embed="rId3"/>
          <a:stretch>
            <a:fillRect/>
          </a:stretch>
        </p:blipFill>
        <p:spPr>
          <a:xfrm>
            <a:off x="3262066" y="2501091"/>
            <a:ext cx="2809875" cy="1609725"/>
          </a:xfrm>
          <a:prstGeom prst="rect">
            <a:avLst/>
          </a:prstGeom>
        </p:spPr>
      </p:pic>
      <p:pic>
        <p:nvPicPr>
          <p:cNvPr id="30" name="Picture 29">
            <a:extLst>
              <a:ext uri="{FF2B5EF4-FFF2-40B4-BE49-F238E27FC236}">
                <a16:creationId xmlns:a16="http://schemas.microsoft.com/office/drawing/2014/main" id="{8D215244-8A5B-46F9-8AEF-6E17BFD80FA4}"/>
              </a:ext>
            </a:extLst>
          </p:cNvPr>
          <p:cNvPicPr>
            <a:picLocks noChangeAspect="1"/>
          </p:cNvPicPr>
          <p:nvPr/>
        </p:nvPicPr>
        <p:blipFill>
          <a:blip r:embed="rId4"/>
          <a:stretch>
            <a:fillRect/>
          </a:stretch>
        </p:blipFill>
        <p:spPr>
          <a:xfrm>
            <a:off x="6034260" y="5339264"/>
            <a:ext cx="2038350" cy="1409700"/>
          </a:xfrm>
          <a:prstGeom prst="rect">
            <a:avLst/>
          </a:prstGeom>
        </p:spPr>
      </p:pic>
      <p:pic>
        <p:nvPicPr>
          <p:cNvPr id="32" name="Picture 31">
            <a:extLst>
              <a:ext uri="{FF2B5EF4-FFF2-40B4-BE49-F238E27FC236}">
                <a16:creationId xmlns:a16="http://schemas.microsoft.com/office/drawing/2014/main" id="{AD1DF2DF-46C1-4083-8F55-A6328F7EB375}"/>
              </a:ext>
            </a:extLst>
          </p:cNvPr>
          <p:cNvPicPr>
            <a:picLocks noChangeAspect="1"/>
          </p:cNvPicPr>
          <p:nvPr/>
        </p:nvPicPr>
        <p:blipFill>
          <a:blip r:embed="rId5"/>
          <a:stretch>
            <a:fillRect/>
          </a:stretch>
        </p:blipFill>
        <p:spPr>
          <a:xfrm>
            <a:off x="9263519" y="5453580"/>
            <a:ext cx="1957959" cy="1139907"/>
          </a:xfrm>
          <a:prstGeom prst="rect">
            <a:avLst/>
          </a:prstGeom>
        </p:spPr>
      </p:pic>
      <p:pic>
        <p:nvPicPr>
          <p:cNvPr id="34" name="Picture 33">
            <a:extLst>
              <a:ext uri="{FF2B5EF4-FFF2-40B4-BE49-F238E27FC236}">
                <a16:creationId xmlns:a16="http://schemas.microsoft.com/office/drawing/2014/main" id="{55C47CBA-6BD7-461E-B171-06B2A6A36C60}"/>
              </a:ext>
            </a:extLst>
          </p:cNvPr>
          <p:cNvPicPr>
            <a:picLocks noChangeAspect="1"/>
          </p:cNvPicPr>
          <p:nvPr/>
        </p:nvPicPr>
        <p:blipFill>
          <a:blip r:embed="rId6"/>
          <a:stretch>
            <a:fillRect/>
          </a:stretch>
        </p:blipFill>
        <p:spPr>
          <a:xfrm>
            <a:off x="3688897" y="5475794"/>
            <a:ext cx="1154454" cy="1038878"/>
          </a:xfrm>
          <a:prstGeom prst="rect">
            <a:avLst/>
          </a:prstGeom>
        </p:spPr>
      </p:pic>
      <p:pic>
        <p:nvPicPr>
          <p:cNvPr id="2" name="Picture 1"/>
          <p:cNvPicPr>
            <a:picLocks noChangeAspect="1"/>
          </p:cNvPicPr>
          <p:nvPr/>
        </p:nvPicPr>
        <p:blipFill>
          <a:blip r:embed="rId7"/>
          <a:stretch>
            <a:fillRect/>
          </a:stretch>
        </p:blipFill>
        <p:spPr>
          <a:xfrm>
            <a:off x="7706672" y="2642302"/>
            <a:ext cx="1695450" cy="1781175"/>
          </a:xfrm>
          <a:prstGeom prst="rect">
            <a:avLst/>
          </a:prstGeom>
        </p:spPr>
      </p:pic>
      <p:pic>
        <p:nvPicPr>
          <p:cNvPr id="3" name="Picture 2"/>
          <p:cNvPicPr>
            <a:picLocks noChangeAspect="1"/>
          </p:cNvPicPr>
          <p:nvPr/>
        </p:nvPicPr>
        <p:blipFill>
          <a:blip r:embed="rId8"/>
          <a:stretch>
            <a:fillRect/>
          </a:stretch>
        </p:blipFill>
        <p:spPr>
          <a:xfrm>
            <a:off x="533951" y="5385396"/>
            <a:ext cx="2401487" cy="1330320"/>
          </a:xfrm>
          <a:prstGeom prst="rect">
            <a:avLst/>
          </a:prstGeom>
        </p:spPr>
      </p:pic>
    </p:spTree>
    <p:extLst>
      <p:ext uri="{BB962C8B-B14F-4D97-AF65-F5344CB8AC3E}">
        <p14:creationId xmlns:p14="http://schemas.microsoft.com/office/powerpoint/2010/main" val="21360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58687" y="793461"/>
            <a:ext cx="8967727" cy="1343069"/>
          </a:xfrm>
          <a:prstGeom prst="roundRect">
            <a:avLst>
              <a:gd name="adj" fmla="val 2583"/>
            </a:avLst>
          </a:prstGeom>
          <a:solidFill>
            <a:schemeClr val="accent4">
              <a:lumMod val="20000"/>
              <a:lumOff val="80000"/>
            </a:schemeClr>
          </a:solidFill>
          <a:ln>
            <a:noFill/>
          </a:ln>
        </p:spPr>
        <p:txBody>
          <a:bodyPr vert="horz" lIns="252000" tIns="252000" rIns="252000" bIns="252000" rtlCol="0" anchor="ctr">
            <a:noAutofit/>
          </a:bodyPr>
          <a:lstStyle>
            <a:lvl1pPr algn="l" defTabSz="914400" rtl="0" eaLnBrk="1" latinLnBrk="0" hangingPunct="1">
              <a:lnSpc>
                <a:spcPct val="90000"/>
              </a:lnSpc>
              <a:spcBef>
                <a:spcPts val="1000"/>
              </a:spcBef>
              <a:buFont typeface="Arial" panose="020B0604020202020204" pitchFamily="34" charset="0"/>
              <a:buChar char="•"/>
              <a:defRPr sz="4400" kern="1200">
                <a:solidFill>
                  <a:srgbClr val="1C1C1C"/>
                </a:solidFill>
                <a:latin typeface="Sassoon Infant Rg" pitchFamily="50" charset="0"/>
                <a:ea typeface="+mj-ea"/>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lvl="0">
              <a:buNone/>
            </a:pPr>
            <a:r>
              <a:rPr lang="en-GB" sz="3600" dirty="0">
                <a:solidFill>
                  <a:srgbClr val="00B050"/>
                </a:solidFill>
                <a:latin typeface="Sassoon Penpals Joined" panose="02000400000000000000" pitchFamily="50" charset="0"/>
                <a:ea typeface="+mn-ea"/>
                <a:cs typeface="+mn-cs"/>
              </a:rPr>
              <a:t>TPs – What did you do on WOW Day?</a:t>
            </a:r>
          </a:p>
          <a:p>
            <a:pPr lvl="0">
              <a:buNone/>
            </a:pPr>
            <a:r>
              <a:rPr lang="en-GB" sz="3600" dirty="0">
                <a:solidFill>
                  <a:srgbClr val="00B050"/>
                </a:solidFill>
                <a:latin typeface="Sassoon Penpals Joined" panose="02000400000000000000" pitchFamily="50" charset="0"/>
                <a:ea typeface="+mn-ea"/>
                <a:cs typeface="+mn-cs"/>
              </a:rPr>
              <a:t>How does it relate to our topic ‘Sand, Sea and Sun?’ </a:t>
            </a:r>
          </a:p>
        </p:txBody>
      </p:sp>
      <p:sp>
        <p:nvSpPr>
          <p:cNvPr id="4" name="Rectangle 3"/>
          <p:cNvSpPr/>
          <p:nvPr/>
        </p:nvSpPr>
        <p:spPr>
          <a:xfrm>
            <a:off x="158688" y="84902"/>
            <a:ext cx="4951997" cy="523220"/>
          </a:xfrm>
          <a:prstGeom prst="rect">
            <a:avLst/>
          </a:prstGeom>
        </p:spPr>
        <p:txBody>
          <a:bodyPr wrap="none">
            <a:spAutoFit/>
          </a:bodyPr>
          <a:lstStyle/>
          <a:p>
            <a:r>
              <a:rPr lang="en-GB" sz="2800" u="sng" dirty="0">
                <a:latin typeface="Sassoon Penpals Joined" panose="02000400000000000000" pitchFamily="50" charset="0"/>
              </a:rPr>
              <a:t>LQ: Can I identify what I already know?</a:t>
            </a:r>
          </a:p>
        </p:txBody>
      </p:sp>
      <p:sp>
        <p:nvSpPr>
          <p:cNvPr id="9" name="TextBox 8">
            <a:extLst>
              <a:ext uri="{FF2B5EF4-FFF2-40B4-BE49-F238E27FC236}">
                <a16:creationId xmlns:a16="http://schemas.microsoft.com/office/drawing/2014/main" id="{C768AA82-212E-4163-BBBD-EE5FF8620B0F}"/>
              </a:ext>
            </a:extLst>
          </p:cNvPr>
          <p:cNvSpPr txBox="1"/>
          <p:nvPr/>
        </p:nvSpPr>
        <p:spPr>
          <a:xfrm>
            <a:off x="1882588" y="2904565"/>
            <a:ext cx="7566212" cy="769441"/>
          </a:xfrm>
          <a:prstGeom prst="rect">
            <a:avLst/>
          </a:prstGeom>
          <a:noFill/>
        </p:spPr>
        <p:txBody>
          <a:bodyPr wrap="square" rtlCol="0">
            <a:spAutoFit/>
          </a:bodyPr>
          <a:lstStyle/>
          <a:p>
            <a:r>
              <a:rPr lang="en-GB" sz="4400" dirty="0">
                <a:latin typeface="Sassoon Penpals Joined" panose="02000400000000000000" pitchFamily="50" charset="0"/>
              </a:rPr>
              <a:t>WOW DAY PICTURES HERE!</a:t>
            </a:r>
          </a:p>
        </p:txBody>
      </p:sp>
    </p:spTree>
    <p:extLst>
      <p:ext uri="{BB962C8B-B14F-4D97-AF65-F5344CB8AC3E}">
        <p14:creationId xmlns:p14="http://schemas.microsoft.com/office/powerpoint/2010/main" val="195301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8688" y="84902"/>
            <a:ext cx="4951997" cy="523220"/>
          </a:xfrm>
          <a:prstGeom prst="rect">
            <a:avLst/>
          </a:prstGeom>
        </p:spPr>
        <p:txBody>
          <a:bodyPr wrap="none">
            <a:spAutoFit/>
          </a:bodyPr>
          <a:lstStyle/>
          <a:p>
            <a:r>
              <a:rPr lang="en-GB" sz="2800" u="sng" dirty="0">
                <a:latin typeface="Sassoon Penpals Joined" panose="02000400000000000000" pitchFamily="50" charset="0"/>
              </a:rPr>
              <a:t>LQ: Can I identify what I already know?</a:t>
            </a:r>
          </a:p>
        </p:txBody>
      </p:sp>
      <p:sp>
        <p:nvSpPr>
          <p:cNvPr id="3" name="TextBox 2"/>
          <p:cNvSpPr txBox="1"/>
          <p:nvPr/>
        </p:nvSpPr>
        <p:spPr>
          <a:xfrm>
            <a:off x="5434647" y="195237"/>
            <a:ext cx="1548822" cy="769441"/>
          </a:xfrm>
          <a:prstGeom prst="rect">
            <a:avLst/>
          </a:prstGeom>
          <a:noFill/>
        </p:spPr>
        <p:txBody>
          <a:bodyPr wrap="none" rtlCol="0">
            <a:spAutoFit/>
          </a:bodyPr>
          <a:lstStyle/>
          <a:p>
            <a:r>
              <a:rPr lang="en-US" sz="4400" u="sng" dirty="0" smtClean="0">
                <a:latin typeface="Sassoon Penpals" panose="02000400000000000000" pitchFamily="50" charset="0"/>
              </a:rPr>
              <a:t>Starter </a:t>
            </a:r>
            <a:endParaRPr lang="en-GB" sz="4400" u="sng" dirty="0">
              <a:latin typeface="Sassoon Penpals" panose="02000400000000000000" pitchFamily="50" charset="0"/>
            </a:endParaRPr>
          </a:p>
        </p:txBody>
      </p:sp>
      <p:pic>
        <p:nvPicPr>
          <p:cNvPr id="2" name="Picture 1"/>
          <p:cNvPicPr>
            <a:picLocks noChangeAspect="1"/>
          </p:cNvPicPr>
          <p:nvPr/>
        </p:nvPicPr>
        <p:blipFill>
          <a:blip r:embed="rId3"/>
          <a:stretch>
            <a:fillRect/>
          </a:stretch>
        </p:blipFill>
        <p:spPr>
          <a:xfrm>
            <a:off x="4786947" y="925482"/>
            <a:ext cx="3230382" cy="4109237"/>
          </a:xfrm>
          <a:prstGeom prst="rect">
            <a:avLst/>
          </a:prstGeom>
        </p:spPr>
      </p:pic>
      <p:sp>
        <p:nvSpPr>
          <p:cNvPr id="5" name="Rectangle 4"/>
          <p:cNvSpPr/>
          <p:nvPr/>
        </p:nvSpPr>
        <p:spPr>
          <a:xfrm>
            <a:off x="1296800" y="5590491"/>
            <a:ext cx="10347030" cy="619272"/>
          </a:xfrm>
          <a:prstGeom prst="rect">
            <a:avLst/>
          </a:prstGeom>
        </p:spPr>
        <p:txBody>
          <a:bodyPr wrap="square">
            <a:spAutoFit/>
          </a:bodyPr>
          <a:lstStyle/>
          <a:p>
            <a:pPr>
              <a:lnSpc>
                <a:spcPct val="107000"/>
              </a:lnSpc>
              <a:spcAft>
                <a:spcPts val="800"/>
              </a:spcAft>
            </a:pPr>
            <a:r>
              <a:rPr lang="en-GB" sz="3200" dirty="0">
                <a:solidFill>
                  <a:srgbClr val="00B050"/>
                </a:solidFill>
                <a:latin typeface="Sassoon Penpals" panose="02000400000000000000" pitchFamily="50" charset="0"/>
                <a:ea typeface="Calibri" panose="020F0502020204030204" pitchFamily="34" charset="0"/>
                <a:cs typeface="Calibri" panose="020F0502020204030204" pitchFamily="34" charset="0"/>
              </a:rPr>
              <a:t>TP. What is this </a:t>
            </a:r>
            <a:r>
              <a:rPr lang="en-GB" sz="3200" dirty="0" smtClean="0">
                <a:solidFill>
                  <a:srgbClr val="00B050"/>
                </a:solidFill>
                <a:latin typeface="Sassoon Penpals" panose="02000400000000000000" pitchFamily="50" charset="0"/>
                <a:ea typeface="Calibri" panose="020F0502020204030204" pitchFamily="34" charset="0"/>
                <a:cs typeface="Calibri" panose="020F0502020204030204" pitchFamily="34" charset="0"/>
              </a:rPr>
              <a:t>a country</a:t>
            </a:r>
            <a:r>
              <a:rPr lang="en-GB" sz="3200" dirty="0" smtClean="0">
                <a:solidFill>
                  <a:srgbClr val="00B050"/>
                </a:solidFill>
                <a:latin typeface="Sassoon Penpals" panose="02000400000000000000" pitchFamily="50" charset="0"/>
                <a:ea typeface="Calibri" panose="020F0502020204030204" pitchFamily="34" charset="0"/>
                <a:cs typeface="Calibri" panose="020F0502020204030204" pitchFamily="34" charset="0"/>
              </a:rPr>
              <a:t>? What can you remember about it?  </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660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82143" y="780744"/>
            <a:ext cx="7511143" cy="4524315"/>
          </a:xfrm>
          <a:prstGeom prst="rect">
            <a:avLst/>
          </a:prstGeom>
          <a:solidFill>
            <a:schemeClr val="accent4">
              <a:lumMod val="20000"/>
              <a:lumOff val="80000"/>
            </a:schemeClr>
          </a:solidFill>
        </p:spPr>
        <p:txBody>
          <a:bodyPr wrap="square">
            <a:spAutoFit/>
          </a:bodyPr>
          <a:lstStyle/>
          <a:p>
            <a:r>
              <a:rPr lang="en-GB" sz="3200" dirty="0">
                <a:latin typeface="Sassoon Penpals" panose="02000400000000000000" pitchFamily="50" charset="0"/>
              </a:rPr>
              <a:t>This term in Geography </a:t>
            </a:r>
            <a:r>
              <a:rPr lang="en-GB" sz="3200" dirty="0" smtClean="0">
                <a:latin typeface="Sassoon Penpals" panose="02000400000000000000" pitchFamily="50" charset="0"/>
              </a:rPr>
              <a:t>we </a:t>
            </a:r>
            <a:r>
              <a:rPr lang="en-GB" sz="3200" dirty="0">
                <a:latin typeface="Sassoon Penpals" panose="02000400000000000000" pitchFamily="50" charset="0"/>
              </a:rPr>
              <a:t>are going to </a:t>
            </a:r>
            <a:r>
              <a:rPr lang="en-GB" sz="3200" dirty="0" smtClean="0">
                <a:latin typeface="Sassoon Penpals" panose="02000400000000000000" pitchFamily="50" charset="0"/>
              </a:rPr>
              <a:t>recap our knowledge of the four countries in the UK as well as their capital cities. We are also going to be looking at the seas that surround the UK.  We are also going to learn </a:t>
            </a:r>
            <a:r>
              <a:rPr lang="en-GB" sz="3200" dirty="0">
                <a:latin typeface="Sassoon Penpals" panose="02000400000000000000" pitchFamily="50" charset="0"/>
              </a:rPr>
              <a:t>about human and Physical Features of the </a:t>
            </a:r>
            <a:r>
              <a:rPr lang="en-GB" sz="3200" dirty="0" smtClean="0">
                <a:latin typeface="Sassoon Penpals" panose="02000400000000000000" pitchFamily="50" charset="0"/>
              </a:rPr>
              <a:t>UK</a:t>
            </a:r>
            <a:r>
              <a:rPr lang="en-GB" sz="3200" dirty="0">
                <a:latin typeface="Sassoon Penpals" panose="02000400000000000000" pitchFamily="50" charset="0"/>
              </a:rPr>
              <a:t> </a:t>
            </a:r>
            <a:r>
              <a:rPr lang="en-GB" sz="3200" dirty="0" smtClean="0">
                <a:latin typeface="Sassoon Penpals" panose="02000400000000000000" pitchFamily="50" charset="0"/>
              </a:rPr>
              <a:t>as well as making comparisons of the features </a:t>
            </a:r>
            <a:r>
              <a:rPr lang="en-GB" sz="3200" smtClean="0">
                <a:latin typeface="Sassoon Penpals" panose="02000400000000000000" pitchFamily="50" charset="0"/>
              </a:rPr>
              <a:t>between the UK and </a:t>
            </a:r>
            <a:r>
              <a:rPr lang="en-GB" sz="3200" dirty="0" smtClean="0">
                <a:latin typeface="Sassoon Penpals" panose="02000400000000000000" pitchFamily="50" charset="0"/>
              </a:rPr>
              <a:t>another non- European country. We are going to be using different resources throughout this term such as using atlases, maps and google earth.  </a:t>
            </a:r>
            <a:endParaRPr lang="en-GB" sz="3200" dirty="0">
              <a:latin typeface="Sassoon Penpals" panose="02000400000000000000" pitchFamily="50" charset="0"/>
            </a:endParaRPr>
          </a:p>
        </p:txBody>
      </p:sp>
      <p:sp>
        <p:nvSpPr>
          <p:cNvPr id="11" name="Rectangle 10"/>
          <p:cNvSpPr/>
          <p:nvPr/>
        </p:nvSpPr>
        <p:spPr>
          <a:xfrm>
            <a:off x="158688" y="84902"/>
            <a:ext cx="4951997" cy="523220"/>
          </a:xfrm>
          <a:prstGeom prst="rect">
            <a:avLst/>
          </a:prstGeom>
        </p:spPr>
        <p:txBody>
          <a:bodyPr wrap="none">
            <a:spAutoFit/>
          </a:bodyPr>
          <a:lstStyle/>
          <a:p>
            <a:r>
              <a:rPr lang="en-GB" sz="2800" u="sng" dirty="0">
                <a:latin typeface="Sassoon Penpals Joined" panose="02000400000000000000" pitchFamily="50" charset="0"/>
              </a:rPr>
              <a:t>LQ: Can I identify what I already know?</a:t>
            </a:r>
          </a:p>
        </p:txBody>
      </p:sp>
      <p:pic>
        <p:nvPicPr>
          <p:cNvPr id="3" name="Picture 2"/>
          <p:cNvPicPr>
            <a:picLocks noChangeAspect="1"/>
          </p:cNvPicPr>
          <p:nvPr/>
        </p:nvPicPr>
        <p:blipFill>
          <a:blip r:embed="rId3"/>
          <a:stretch>
            <a:fillRect/>
          </a:stretch>
        </p:blipFill>
        <p:spPr>
          <a:xfrm>
            <a:off x="420460" y="780744"/>
            <a:ext cx="3269797" cy="4143236"/>
          </a:xfrm>
          <a:prstGeom prst="rect">
            <a:avLst/>
          </a:prstGeom>
        </p:spPr>
      </p:pic>
    </p:spTree>
    <p:extLst>
      <p:ext uri="{BB962C8B-B14F-4D97-AF65-F5344CB8AC3E}">
        <p14:creationId xmlns:p14="http://schemas.microsoft.com/office/powerpoint/2010/main" val="3408055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8688" y="84902"/>
            <a:ext cx="4951997" cy="523220"/>
          </a:xfrm>
          <a:prstGeom prst="rect">
            <a:avLst/>
          </a:prstGeom>
        </p:spPr>
        <p:txBody>
          <a:bodyPr wrap="none">
            <a:spAutoFit/>
          </a:bodyPr>
          <a:lstStyle/>
          <a:p>
            <a:r>
              <a:rPr lang="en-GB" sz="2800" u="sng" dirty="0">
                <a:latin typeface="Sassoon Penpals Joined" panose="02000400000000000000" pitchFamily="50" charset="0"/>
              </a:rPr>
              <a:t>LQ: Can I identify what I already know?</a:t>
            </a:r>
          </a:p>
        </p:txBody>
      </p:sp>
      <p:pic>
        <p:nvPicPr>
          <p:cNvPr id="6" name="Picture 5"/>
          <p:cNvPicPr>
            <a:picLocks noChangeAspect="1"/>
          </p:cNvPicPr>
          <p:nvPr/>
        </p:nvPicPr>
        <p:blipFill>
          <a:blip r:embed="rId3"/>
          <a:stretch>
            <a:fillRect/>
          </a:stretch>
        </p:blipFill>
        <p:spPr>
          <a:xfrm>
            <a:off x="506028" y="804065"/>
            <a:ext cx="2596401" cy="3289960"/>
          </a:xfrm>
          <a:prstGeom prst="rect">
            <a:avLst/>
          </a:prstGeom>
        </p:spPr>
      </p:pic>
      <p:pic>
        <p:nvPicPr>
          <p:cNvPr id="7" name="Picture 6"/>
          <p:cNvPicPr>
            <a:picLocks noChangeAspect="1"/>
          </p:cNvPicPr>
          <p:nvPr/>
        </p:nvPicPr>
        <p:blipFill>
          <a:blip r:embed="rId4"/>
          <a:stretch>
            <a:fillRect/>
          </a:stretch>
        </p:blipFill>
        <p:spPr>
          <a:xfrm>
            <a:off x="158688" y="4289968"/>
            <a:ext cx="1826884" cy="2323904"/>
          </a:xfrm>
          <a:prstGeom prst="rect">
            <a:avLst/>
          </a:prstGeom>
        </p:spPr>
      </p:pic>
      <p:sp>
        <p:nvSpPr>
          <p:cNvPr id="8" name="Rectangle 7"/>
          <p:cNvSpPr/>
          <p:nvPr/>
        </p:nvSpPr>
        <p:spPr>
          <a:xfrm>
            <a:off x="3216729" y="612229"/>
            <a:ext cx="8735785" cy="5509200"/>
          </a:xfrm>
          <a:prstGeom prst="rect">
            <a:avLst/>
          </a:prstGeom>
          <a:solidFill>
            <a:schemeClr val="accent4">
              <a:lumMod val="20000"/>
              <a:lumOff val="80000"/>
            </a:schemeClr>
          </a:solidFill>
        </p:spPr>
        <p:txBody>
          <a:bodyPr wrap="square">
            <a:spAutoFit/>
          </a:bodyPr>
          <a:lstStyle/>
          <a:p>
            <a:r>
              <a:rPr lang="en-US" sz="3200" dirty="0" smtClean="0">
                <a:latin typeface="Sassoon Penpals" panose="02000400000000000000" pitchFamily="50" charset="0"/>
              </a:rPr>
              <a:t>This country is the UK.</a:t>
            </a:r>
          </a:p>
          <a:p>
            <a:endParaRPr lang="en-US" sz="3200" dirty="0" smtClean="0">
              <a:latin typeface="Sassoon Penpals" panose="02000400000000000000" pitchFamily="50" charset="0"/>
            </a:endParaRPr>
          </a:p>
          <a:p>
            <a:r>
              <a:rPr lang="en-US" sz="3200" dirty="0" smtClean="0">
                <a:latin typeface="Sassoon Penpals" panose="02000400000000000000" pitchFamily="50" charset="0"/>
              </a:rPr>
              <a:t> </a:t>
            </a:r>
            <a:r>
              <a:rPr lang="en-US" sz="3200" dirty="0" smtClean="0">
                <a:solidFill>
                  <a:srgbClr val="00B050"/>
                </a:solidFill>
                <a:latin typeface="Sassoon Penpals" panose="02000400000000000000" pitchFamily="50" charset="0"/>
              </a:rPr>
              <a:t>TP. What do you remember about the UK? </a:t>
            </a:r>
            <a:r>
              <a:rPr lang="en-US" sz="3200" dirty="0" smtClean="0">
                <a:latin typeface="Sassoon Penpals" panose="02000400000000000000" pitchFamily="50" charset="0"/>
              </a:rPr>
              <a:t>Look through your books from year 1, as this will help you to remember facts about the UK.</a:t>
            </a:r>
          </a:p>
          <a:p>
            <a:endParaRPr lang="en-US" sz="3200" dirty="0" smtClean="0">
              <a:solidFill>
                <a:srgbClr val="00B050"/>
              </a:solidFill>
              <a:latin typeface="Sassoon Penpals" panose="02000400000000000000" pitchFamily="50" charset="0"/>
            </a:endParaRPr>
          </a:p>
          <a:p>
            <a:r>
              <a:rPr lang="en-US" sz="3200" dirty="0" smtClean="0">
                <a:solidFill>
                  <a:srgbClr val="00B050"/>
                </a:solidFill>
                <a:latin typeface="Sassoon Penpals" panose="02000400000000000000" pitchFamily="50" charset="0"/>
              </a:rPr>
              <a:t>TP. Can you recall the 4 countries in the UK?</a:t>
            </a:r>
          </a:p>
          <a:p>
            <a:r>
              <a:rPr lang="en-US" sz="3200" dirty="0" smtClean="0">
                <a:latin typeface="Sassoon Penpals" panose="02000400000000000000" pitchFamily="50" charset="0"/>
              </a:rPr>
              <a:t>There are 4 countries that make up the UK. They are </a:t>
            </a:r>
          </a:p>
          <a:p>
            <a:r>
              <a:rPr lang="en-US" sz="3200" dirty="0" smtClean="0">
                <a:latin typeface="Sassoon Penpals" panose="02000400000000000000" pitchFamily="50" charset="0"/>
              </a:rPr>
              <a:t>England, Scotland, Wales and Northern Ireland. </a:t>
            </a:r>
          </a:p>
          <a:p>
            <a:endParaRPr lang="en-US" sz="3200" dirty="0" smtClean="0">
              <a:latin typeface="Sassoon Penpals" panose="02000400000000000000" pitchFamily="50" charset="0"/>
            </a:endParaRPr>
          </a:p>
          <a:p>
            <a:r>
              <a:rPr lang="en-US" sz="3200" dirty="0" smtClean="0">
                <a:solidFill>
                  <a:srgbClr val="00B050"/>
                </a:solidFill>
                <a:latin typeface="Sassoon Penpals" panose="02000400000000000000" pitchFamily="50" charset="0"/>
              </a:rPr>
              <a:t>TP. What country do we live in?</a:t>
            </a:r>
          </a:p>
        </p:txBody>
      </p:sp>
      <p:sp>
        <p:nvSpPr>
          <p:cNvPr id="9" name="Rectangle 8"/>
          <p:cNvSpPr/>
          <p:nvPr/>
        </p:nvSpPr>
        <p:spPr>
          <a:xfrm>
            <a:off x="2852057" y="6121429"/>
            <a:ext cx="6096000" cy="750975"/>
          </a:xfrm>
          <a:prstGeom prst="rect">
            <a:avLst/>
          </a:prstGeom>
        </p:spPr>
        <p:txBody>
          <a:bodyPr>
            <a:spAutoFit/>
          </a:bodyPr>
          <a:lstStyle/>
          <a:p>
            <a:pPr>
              <a:lnSpc>
                <a:spcPct val="107000"/>
              </a:lnSpc>
              <a:spcAft>
                <a:spcPts val="800"/>
              </a:spcAft>
            </a:pPr>
            <a:r>
              <a:rPr lang="en-GB" sz="2000" dirty="0">
                <a:solidFill>
                  <a:srgbClr val="0000FF"/>
                </a:solidFill>
                <a:latin typeface="Sassoon Penpals" panose="02000400000000000000" pitchFamily="50" charset="0"/>
                <a:ea typeface="Calibri" panose="020F0502020204030204" pitchFamily="34" charset="0"/>
                <a:cs typeface="Times New Roman" panose="02020603050405020304" pitchFamily="18" charset="0"/>
                <a:hlinkClick r:id="rId5"/>
              </a:rPr>
              <a:t>UK | United Kingdom | United Kingdom Song | A Geography Song About the UK and its Capitals (youtube.com)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05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 calcmode="lin" valueType="num">
                                      <p:cBhvr additive="base">
                                        <p:cTn id="1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 calcmode="lin" valueType="num">
                                      <p:cBhvr additive="base">
                                        <p:cTn id="1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 calcmode="lin" valueType="num">
                                      <p:cBhvr additive="base">
                                        <p:cTn id="2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8688" y="84902"/>
            <a:ext cx="4951997" cy="523220"/>
          </a:xfrm>
          <a:prstGeom prst="rect">
            <a:avLst/>
          </a:prstGeom>
        </p:spPr>
        <p:txBody>
          <a:bodyPr wrap="none">
            <a:spAutoFit/>
          </a:bodyPr>
          <a:lstStyle/>
          <a:p>
            <a:r>
              <a:rPr lang="en-GB" sz="2800" u="sng" dirty="0">
                <a:latin typeface="Sassoon Penpals Joined" panose="02000400000000000000" pitchFamily="50" charset="0"/>
              </a:rPr>
              <a:t>LQ: Can I identify what I already know?</a:t>
            </a:r>
          </a:p>
        </p:txBody>
      </p:sp>
      <p:pic>
        <p:nvPicPr>
          <p:cNvPr id="6" name="Picture 5"/>
          <p:cNvPicPr>
            <a:picLocks noChangeAspect="1"/>
          </p:cNvPicPr>
          <p:nvPr/>
        </p:nvPicPr>
        <p:blipFill>
          <a:blip r:embed="rId3"/>
          <a:stretch>
            <a:fillRect/>
          </a:stretch>
        </p:blipFill>
        <p:spPr>
          <a:xfrm>
            <a:off x="506028" y="804065"/>
            <a:ext cx="2596401" cy="3289960"/>
          </a:xfrm>
          <a:prstGeom prst="rect">
            <a:avLst/>
          </a:prstGeom>
        </p:spPr>
      </p:pic>
      <p:pic>
        <p:nvPicPr>
          <p:cNvPr id="7" name="Picture 6"/>
          <p:cNvPicPr>
            <a:picLocks noChangeAspect="1"/>
          </p:cNvPicPr>
          <p:nvPr/>
        </p:nvPicPr>
        <p:blipFill>
          <a:blip r:embed="rId4"/>
          <a:stretch>
            <a:fillRect/>
          </a:stretch>
        </p:blipFill>
        <p:spPr>
          <a:xfrm>
            <a:off x="158688" y="4289968"/>
            <a:ext cx="1826884" cy="2323904"/>
          </a:xfrm>
          <a:prstGeom prst="rect">
            <a:avLst/>
          </a:prstGeom>
        </p:spPr>
      </p:pic>
      <p:sp>
        <p:nvSpPr>
          <p:cNvPr id="8" name="Rectangle 7"/>
          <p:cNvSpPr/>
          <p:nvPr/>
        </p:nvSpPr>
        <p:spPr>
          <a:xfrm>
            <a:off x="3216729" y="612229"/>
            <a:ext cx="8735785" cy="5016758"/>
          </a:xfrm>
          <a:prstGeom prst="rect">
            <a:avLst/>
          </a:prstGeom>
          <a:solidFill>
            <a:schemeClr val="accent4">
              <a:lumMod val="20000"/>
              <a:lumOff val="80000"/>
            </a:schemeClr>
          </a:solidFill>
        </p:spPr>
        <p:txBody>
          <a:bodyPr wrap="square">
            <a:spAutoFit/>
          </a:bodyPr>
          <a:lstStyle/>
          <a:p>
            <a:r>
              <a:rPr lang="en-US" sz="3200" dirty="0" smtClean="0">
                <a:latin typeface="Sassoon Penpals" panose="02000400000000000000" pitchFamily="50" charset="0"/>
              </a:rPr>
              <a:t>Each of these 4 countries in the UK have Capital Cities</a:t>
            </a:r>
            <a:r>
              <a:rPr lang="en-US" sz="3200" dirty="0" smtClean="0">
                <a:solidFill>
                  <a:srgbClr val="00B050"/>
                </a:solidFill>
                <a:latin typeface="Sassoon Penpals" panose="02000400000000000000" pitchFamily="50" charset="0"/>
              </a:rPr>
              <a:t>. </a:t>
            </a:r>
          </a:p>
          <a:p>
            <a:r>
              <a:rPr lang="en-US" sz="3200" dirty="0" smtClean="0">
                <a:solidFill>
                  <a:srgbClr val="00B050"/>
                </a:solidFill>
                <a:latin typeface="Sassoon Penpals" panose="02000400000000000000" pitchFamily="50" charset="0"/>
              </a:rPr>
              <a:t>TP. Can you name these capital cities?</a:t>
            </a:r>
          </a:p>
          <a:p>
            <a:r>
              <a:rPr lang="en-US" sz="3200" dirty="0" smtClean="0">
                <a:latin typeface="Sassoon Penpals" panose="02000400000000000000" pitchFamily="50" charset="0"/>
              </a:rPr>
              <a:t>The capital city of England is London.</a:t>
            </a:r>
          </a:p>
          <a:p>
            <a:r>
              <a:rPr lang="en-US" sz="3200" dirty="0" smtClean="0">
                <a:latin typeface="Sassoon Penpals" panose="02000400000000000000" pitchFamily="50" charset="0"/>
              </a:rPr>
              <a:t>The capital city of Wales is Cardiff.</a:t>
            </a:r>
          </a:p>
          <a:p>
            <a:r>
              <a:rPr lang="en-US" sz="3200" dirty="0" smtClean="0">
                <a:latin typeface="Sassoon Penpals" panose="02000400000000000000" pitchFamily="50" charset="0"/>
              </a:rPr>
              <a:t>The capital city of Scotland is Edinburgh.</a:t>
            </a:r>
          </a:p>
          <a:p>
            <a:r>
              <a:rPr lang="en-US" sz="3200" dirty="0" smtClean="0">
                <a:latin typeface="Sassoon Penpals" panose="02000400000000000000" pitchFamily="50" charset="0"/>
              </a:rPr>
              <a:t>The capital city of Northern Ireland is Belfast. </a:t>
            </a:r>
          </a:p>
          <a:p>
            <a:endParaRPr lang="en-US" sz="3200" dirty="0">
              <a:solidFill>
                <a:srgbClr val="00B050"/>
              </a:solidFill>
              <a:latin typeface="Sassoon Penpals" panose="02000400000000000000" pitchFamily="50" charset="0"/>
            </a:endParaRPr>
          </a:p>
          <a:p>
            <a:r>
              <a:rPr lang="en-US" sz="3200" dirty="0" smtClean="0">
                <a:solidFill>
                  <a:srgbClr val="00B050"/>
                </a:solidFill>
                <a:latin typeface="Sassoon Penpals" panose="02000400000000000000" pitchFamily="50" charset="0"/>
              </a:rPr>
              <a:t>TP. Can you remember any information about these 4 countries? </a:t>
            </a:r>
            <a:r>
              <a:rPr lang="en-US" sz="3200" dirty="0" smtClean="0">
                <a:latin typeface="Sassoon Penpals" panose="02000400000000000000" pitchFamily="50" charset="0"/>
              </a:rPr>
              <a:t>for example the national flower of Wales is a daffodil. </a:t>
            </a:r>
            <a:endParaRPr lang="en-US" sz="3200" dirty="0">
              <a:latin typeface="Sassoon Penpals" panose="02000400000000000000" pitchFamily="50" charset="0"/>
            </a:endParaRPr>
          </a:p>
          <a:p>
            <a:r>
              <a:rPr lang="en-US" sz="3200" dirty="0" smtClean="0">
                <a:latin typeface="Sassoon Penpals" panose="02000400000000000000" pitchFamily="50" charset="0"/>
              </a:rPr>
              <a:t> </a:t>
            </a:r>
            <a:endParaRPr lang="en-GB" sz="3200" dirty="0">
              <a:latin typeface="Sassoon Penpals" panose="02000400000000000000" pitchFamily="50" charset="0"/>
            </a:endParaRPr>
          </a:p>
        </p:txBody>
      </p:sp>
      <p:sp>
        <p:nvSpPr>
          <p:cNvPr id="9" name="TextBox 4"/>
          <p:cNvSpPr txBox="1">
            <a:spLocks noChangeArrowheads="1"/>
          </p:cNvSpPr>
          <p:nvPr/>
        </p:nvSpPr>
        <p:spPr bwMode="auto">
          <a:xfrm>
            <a:off x="6436179" y="4982656"/>
            <a:ext cx="5516335" cy="1631216"/>
          </a:xfrm>
          <a:prstGeom prst="rect">
            <a:avLst/>
          </a:prstGeom>
          <a:solidFill>
            <a:srgbClr val="FF9999"/>
          </a:solidFill>
          <a:ln w="57150">
            <a:solidFill>
              <a:srgbClr val="FF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000" b="1" u="sng" dirty="0">
                <a:latin typeface="Sassoon Penpals Joined" panose="02000400000000000000" pitchFamily="50" charset="0"/>
                <a:cs typeface="Sassoon Infant Rg" charset="0"/>
              </a:rPr>
              <a:t>Self Assessment</a:t>
            </a:r>
          </a:p>
          <a:p>
            <a:pPr>
              <a:lnSpc>
                <a:spcPct val="100000"/>
              </a:lnSpc>
              <a:spcBef>
                <a:spcPct val="0"/>
              </a:spcBef>
              <a:buFontTx/>
              <a:buNone/>
            </a:pPr>
            <a:r>
              <a:rPr lang="en-GB" altLang="en-US" sz="2000" dirty="0">
                <a:latin typeface="Sassoon Penpals Joined" panose="02000400000000000000" pitchFamily="50" charset="0"/>
                <a:cs typeface="Sassoon Infant Rg" charset="0"/>
              </a:rPr>
              <a:t>Do you </a:t>
            </a:r>
            <a:r>
              <a:rPr lang="en-GB" altLang="en-US" sz="2000" dirty="0" smtClean="0">
                <a:latin typeface="Sassoon Penpals Joined" panose="02000400000000000000" pitchFamily="50" charset="0"/>
                <a:cs typeface="Sassoon Infant Rg" charset="0"/>
              </a:rPr>
              <a:t>understand that the UK is made up of 4 countries and each country has capital cities? </a:t>
            </a:r>
            <a:endParaRPr lang="en-GB" altLang="en-US" sz="2000" dirty="0">
              <a:latin typeface="Twinkl" charset="0"/>
              <a:cs typeface="Sassoon Infant Rg" charset="0"/>
            </a:endParaRPr>
          </a:p>
          <a:p>
            <a:pPr>
              <a:lnSpc>
                <a:spcPct val="100000"/>
              </a:lnSpc>
              <a:spcBef>
                <a:spcPct val="0"/>
              </a:spcBef>
              <a:buFontTx/>
              <a:buNone/>
            </a:pPr>
            <a:endParaRPr lang="en-GB" altLang="en-US" sz="2000" dirty="0">
              <a:latin typeface="Twinkl" charset="0"/>
              <a:cs typeface="Sassoon Infant Rg" charset="0"/>
            </a:endParaRPr>
          </a:p>
          <a:p>
            <a:pPr>
              <a:lnSpc>
                <a:spcPct val="100000"/>
              </a:lnSpc>
              <a:spcBef>
                <a:spcPct val="0"/>
              </a:spcBef>
              <a:buFontTx/>
              <a:buNone/>
            </a:pPr>
            <a:endParaRPr lang="en-GB" altLang="en-US" sz="2000" dirty="0">
              <a:latin typeface="Twinkl" charset="0"/>
              <a:cs typeface="Sassoon Infant Rg" charset="0"/>
            </a:endParaRPr>
          </a:p>
        </p:txBody>
      </p:sp>
      <p:pic>
        <p:nvPicPr>
          <p:cNvPr id="2" name="Picture 1"/>
          <p:cNvPicPr>
            <a:picLocks noChangeAspect="1"/>
          </p:cNvPicPr>
          <p:nvPr/>
        </p:nvPicPr>
        <p:blipFill>
          <a:blip r:embed="rId5"/>
          <a:stretch>
            <a:fillRect/>
          </a:stretch>
        </p:blipFill>
        <p:spPr>
          <a:xfrm>
            <a:off x="8184695" y="5935692"/>
            <a:ext cx="1498147" cy="551205"/>
          </a:xfrm>
          <a:prstGeom prst="rect">
            <a:avLst/>
          </a:prstGeom>
        </p:spPr>
      </p:pic>
    </p:spTree>
    <p:extLst>
      <p:ext uri="{BB962C8B-B14F-4D97-AF65-F5344CB8AC3E}">
        <p14:creationId xmlns:p14="http://schemas.microsoft.com/office/powerpoint/2010/main" val="172509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8688" y="84902"/>
            <a:ext cx="4951997" cy="523220"/>
          </a:xfrm>
          <a:prstGeom prst="rect">
            <a:avLst/>
          </a:prstGeom>
        </p:spPr>
        <p:txBody>
          <a:bodyPr wrap="none">
            <a:spAutoFit/>
          </a:bodyPr>
          <a:lstStyle/>
          <a:p>
            <a:r>
              <a:rPr lang="en-GB" sz="2800" u="sng" dirty="0">
                <a:latin typeface="Sassoon Penpals Joined" panose="02000400000000000000" pitchFamily="50" charset="0"/>
              </a:rPr>
              <a:t>LQ: Can I identify what I already know?</a:t>
            </a:r>
          </a:p>
        </p:txBody>
      </p:sp>
      <p:sp>
        <p:nvSpPr>
          <p:cNvPr id="2" name="Rectangle 1"/>
          <p:cNvSpPr/>
          <p:nvPr/>
        </p:nvSpPr>
        <p:spPr>
          <a:xfrm>
            <a:off x="158688" y="693024"/>
            <a:ext cx="10858501" cy="5116657"/>
          </a:xfrm>
          <a:prstGeom prst="rect">
            <a:avLst/>
          </a:prstGeom>
        </p:spPr>
        <p:txBody>
          <a:bodyPr wrap="square">
            <a:spAutoFit/>
          </a:bodyPr>
          <a:lstStyle/>
          <a:p>
            <a:pPr marL="36195">
              <a:lnSpc>
                <a:spcPct val="106000"/>
              </a:lnSpc>
              <a:spcAft>
                <a:spcPts val="0"/>
              </a:spcAft>
            </a:pPr>
            <a:r>
              <a:rPr lang="en-GB" sz="4400" dirty="0" smtClean="0">
                <a:latin typeface="Sassoon Penpals" panose="02000400000000000000" pitchFamily="50" charset="0"/>
                <a:ea typeface="Calibri" panose="020F0502020204030204" pitchFamily="34" charset="0"/>
                <a:cs typeface="Times New Roman" panose="02020603050405020304" pitchFamily="18" charset="0"/>
              </a:rPr>
              <a:t>We are now going </a:t>
            </a:r>
            <a:r>
              <a:rPr lang="en-GB" sz="4400" dirty="0">
                <a:latin typeface="Sassoon Penpals" panose="02000400000000000000" pitchFamily="50" charset="0"/>
                <a:ea typeface="Calibri" panose="020F0502020204030204" pitchFamily="34" charset="0"/>
                <a:cs typeface="Times New Roman" panose="02020603050405020304" pitchFamily="18" charset="0"/>
              </a:rPr>
              <a:t>to look at atlas</a:t>
            </a:r>
            <a:r>
              <a:rPr lang="en-GB" sz="44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a:t>
            </a:r>
          </a:p>
          <a:p>
            <a:pPr marL="36195">
              <a:lnSpc>
                <a:spcPct val="106000"/>
              </a:lnSpc>
              <a:spcAft>
                <a:spcPts val="0"/>
              </a:spcAft>
            </a:pPr>
            <a:endParaRPr lang="en-GB" sz="44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endParaRPr>
          </a:p>
          <a:p>
            <a:pPr marL="36195">
              <a:lnSpc>
                <a:spcPct val="106000"/>
              </a:lnSpc>
              <a:spcAft>
                <a:spcPts val="0"/>
              </a:spcAft>
            </a:pPr>
            <a:r>
              <a:rPr lang="en-GB" sz="44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 TP. What is an atlas? </a:t>
            </a:r>
            <a:r>
              <a:rPr lang="en-GB" sz="4400" dirty="0">
                <a:solidFill>
                  <a:srgbClr val="00B050"/>
                </a:solidFill>
                <a:latin typeface="Sassoon Penpals" panose="02000400000000000000" pitchFamily="50" charset="0"/>
                <a:ea typeface="Calibri" panose="020F0502020204030204" pitchFamily="34" charset="0"/>
                <a:cs typeface="Times New Roman" panose="02020603050405020304" pitchFamily="18" charset="0"/>
              </a:rPr>
              <a:t>H</a:t>
            </a:r>
            <a:r>
              <a:rPr lang="en-GB" sz="44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ow do you use it? </a:t>
            </a:r>
          </a:p>
          <a:p>
            <a:pPr marL="36195">
              <a:lnSpc>
                <a:spcPct val="106000"/>
              </a:lnSpc>
              <a:spcAft>
                <a:spcPts val="0"/>
              </a:spcAft>
            </a:pPr>
            <a:r>
              <a:rPr lang="en-GB" sz="4400" dirty="0" smtClean="0">
                <a:latin typeface="Sassoon Penpals" panose="02000400000000000000" pitchFamily="50" charset="0"/>
                <a:ea typeface="Calibri" panose="020F0502020204030204" pitchFamily="34" charset="0"/>
                <a:cs typeface="Times New Roman" panose="02020603050405020304" pitchFamily="18" charset="0"/>
              </a:rPr>
              <a:t>An </a:t>
            </a:r>
            <a:r>
              <a:rPr lang="en-GB" sz="4400" dirty="0">
                <a:latin typeface="Sassoon Penpals" panose="02000400000000000000" pitchFamily="50" charset="0"/>
                <a:ea typeface="Calibri" panose="020F0502020204030204" pitchFamily="34" charset="0"/>
                <a:cs typeface="Times New Roman" panose="02020603050405020304" pitchFamily="18" charset="0"/>
              </a:rPr>
              <a:t>atlas is a book of maps and charts that show areas of the </a:t>
            </a:r>
            <a:r>
              <a:rPr lang="en-GB" sz="4400" dirty="0" smtClean="0">
                <a:latin typeface="Sassoon Penpals" panose="02000400000000000000" pitchFamily="50" charset="0"/>
                <a:ea typeface="Calibri" panose="020F0502020204030204" pitchFamily="34" charset="0"/>
                <a:cs typeface="Times New Roman" panose="02020603050405020304" pitchFamily="18" charset="0"/>
              </a:rPr>
              <a:t>world as well as the seas that surround the countries.</a:t>
            </a:r>
          </a:p>
          <a:p>
            <a:pPr marL="36195">
              <a:lnSpc>
                <a:spcPct val="106000"/>
              </a:lnSpc>
              <a:spcAft>
                <a:spcPts val="0"/>
              </a:spcAft>
            </a:pPr>
            <a:r>
              <a:rPr lang="en-GB" sz="4400" dirty="0">
                <a:solidFill>
                  <a:srgbClr val="00B050"/>
                </a:solidFill>
                <a:latin typeface="Sassoon Penpals" panose="02000400000000000000" pitchFamily="50" charset="0"/>
                <a:ea typeface="Calibri" panose="020F0502020204030204" pitchFamily="34" charset="0"/>
                <a:cs typeface="Times New Roman" panose="02020603050405020304" pitchFamily="18" charset="0"/>
              </a:rPr>
              <a:t> </a:t>
            </a:r>
            <a:r>
              <a:rPr lang="en-GB" sz="4400" dirty="0" smtClean="0">
                <a:solidFill>
                  <a:srgbClr val="00B050"/>
                </a:solidFill>
                <a:latin typeface="Sassoon Penpals" panose="02000400000000000000" pitchFamily="50" charset="0"/>
                <a:ea typeface="Calibri" panose="020F0502020204030204" pitchFamily="34" charset="0"/>
                <a:cs typeface="Times New Roman" panose="02020603050405020304" pitchFamily="18" charset="0"/>
              </a:rPr>
              <a:t>TP. What do you notice about an atlas? What does it have?  </a:t>
            </a:r>
            <a:r>
              <a:rPr lang="en-GB" sz="4400" dirty="0" smtClean="0">
                <a:latin typeface="Sassoon Penpals" panose="02000400000000000000" pitchFamily="50" charset="0"/>
                <a:ea typeface="Calibri" panose="020F0502020204030204" pitchFamily="34" charset="0"/>
                <a:cs typeface="Times New Roman" panose="02020603050405020304" pitchFamily="18" charset="0"/>
              </a:rPr>
              <a:t>(contents and index page)  </a:t>
            </a:r>
            <a:endParaRPr lang="en-GB"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7389359" y="84902"/>
            <a:ext cx="1812090" cy="2177833"/>
          </a:xfrm>
          <a:prstGeom prst="rect">
            <a:avLst/>
          </a:prstGeom>
        </p:spPr>
      </p:pic>
      <p:pic>
        <p:nvPicPr>
          <p:cNvPr id="4" name="Picture 3"/>
          <p:cNvPicPr>
            <a:picLocks noChangeAspect="1"/>
          </p:cNvPicPr>
          <p:nvPr/>
        </p:nvPicPr>
        <p:blipFill>
          <a:blip r:embed="rId4"/>
          <a:stretch>
            <a:fillRect/>
          </a:stretch>
        </p:blipFill>
        <p:spPr>
          <a:xfrm>
            <a:off x="9674500" y="84902"/>
            <a:ext cx="2044449" cy="2326443"/>
          </a:xfrm>
          <a:prstGeom prst="rect">
            <a:avLst/>
          </a:prstGeom>
        </p:spPr>
      </p:pic>
      <p:sp>
        <p:nvSpPr>
          <p:cNvPr id="9" name="Rectangle 8"/>
          <p:cNvSpPr/>
          <p:nvPr/>
        </p:nvSpPr>
        <p:spPr>
          <a:xfrm>
            <a:off x="440871" y="6150114"/>
            <a:ext cx="6096000" cy="707886"/>
          </a:xfrm>
          <a:prstGeom prst="rect">
            <a:avLst/>
          </a:prstGeom>
        </p:spPr>
        <p:txBody>
          <a:bodyPr>
            <a:spAutoFit/>
          </a:bodyPr>
          <a:lstStyle/>
          <a:p>
            <a:r>
              <a:rPr lang="en-US" sz="2000" dirty="0">
                <a:latin typeface="Sassoon Penpals" panose="02000400000000000000" pitchFamily="50" charset="0"/>
              </a:rPr>
              <a:t>Children to have theses resources on tables, as they can work in pairs/ groups </a:t>
            </a:r>
            <a:endParaRPr lang="en-GB" sz="2000" dirty="0">
              <a:latin typeface="Sassoon Penpals" panose="02000400000000000000" pitchFamily="50" charset="0"/>
            </a:endParaRPr>
          </a:p>
        </p:txBody>
      </p:sp>
      <p:sp>
        <p:nvSpPr>
          <p:cNvPr id="12" name="TextBox 4"/>
          <p:cNvSpPr txBox="1">
            <a:spLocks noChangeArrowheads="1"/>
          </p:cNvSpPr>
          <p:nvPr/>
        </p:nvSpPr>
        <p:spPr bwMode="auto">
          <a:xfrm>
            <a:off x="6480228" y="5346197"/>
            <a:ext cx="5516335" cy="1323439"/>
          </a:xfrm>
          <a:prstGeom prst="rect">
            <a:avLst/>
          </a:prstGeom>
          <a:solidFill>
            <a:srgbClr val="FF9999"/>
          </a:solidFill>
          <a:ln w="57150">
            <a:solidFill>
              <a:srgbClr val="FF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000" b="1" u="sng" dirty="0">
                <a:latin typeface="Sassoon Penpals Joined" panose="02000400000000000000" pitchFamily="50" charset="0"/>
                <a:cs typeface="Sassoon Infant Rg" charset="0"/>
              </a:rPr>
              <a:t>Self Assessment</a:t>
            </a:r>
          </a:p>
          <a:p>
            <a:pPr>
              <a:lnSpc>
                <a:spcPct val="100000"/>
              </a:lnSpc>
              <a:spcBef>
                <a:spcPct val="0"/>
              </a:spcBef>
              <a:buFontTx/>
              <a:buNone/>
            </a:pPr>
            <a:r>
              <a:rPr lang="en-GB" altLang="en-US" sz="2000" dirty="0">
                <a:latin typeface="Sassoon Penpals Joined" panose="02000400000000000000" pitchFamily="50" charset="0"/>
                <a:cs typeface="Sassoon Infant Rg" charset="0"/>
              </a:rPr>
              <a:t>Do you </a:t>
            </a:r>
            <a:r>
              <a:rPr lang="en-GB" altLang="en-US" sz="2000" dirty="0" smtClean="0">
                <a:latin typeface="Sassoon Penpals Joined" panose="02000400000000000000" pitchFamily="50" charset="0"/>
                <a:cs typeface="Sassoon Infant Rg" charset="0"/>
              </a:rPr>
              <a:t>understand what atlas is used for and how to use it?</a:t>
            </a:r>
          </a:p>
          <a:p>
            <a:pPr>
              <a:lnSpc>
                <a:spcPct val="100000"/>
              </a:lnSpc>
              <a:spcBef>
                <a:spcPct val="0"/>
              </a:spcBef>
              <a:buFontTx/>
              <a:buNone/>
            </a:pPr>
            <a:r>
              <a:rPr lang="en-GB" altLang="en-US" sz="2000" dirty="0" smtClean="0">
                <a:latin typeface="Sassoon Penpals Joined" panose="02000400000000000000" pitchFamily="50" charset="0"/>
                <a:cs typeface="Sassoon Infant Rg" charset="0"/>
              </a:rPr>
              <a:t> </a:t>
            </a:r>
            <a:endParaRPr lang="en-GB" altLang="en-US" sz="2000" dirty="0">
              <a:latin typeface="Twinkl" charset="0"/>
              <a:cs typeface="Sassoon Infant Rg" charset="0"/>
            </a:endParaRPr>
          </a:p>
          <a:p>
            <a:pPr>
              <a:lnSpc>
                <a:spcPct val="100000"/>
              </a:lnSpc>
              <a:spcBef>
                <a:spcPct val="0"/>
              </a:spcBef>
              <a:buFontTx/>
              <a:buNone/>
            </a:pPr>
            <a:endParaRPr lang="en-GB" altLang="en-US" sz="2000" dirty="0">
              <a:latin typeface="Twinkl" charset="0"/>
              <a:cs typeface="Sassoon Infant Rg" charset="0"/>
            </a:endParaRPr>
          </a:p>
        </p:txBody>
      </p:sp>
      <p:pic>
        <p:nvPicPr>
          <p:cNvPr id="13" name="Picture 12"/>
          <p:cNvPicPr>
            <a:picLocks noChangeAspect="1"/>
          </p:cNvPicPr>
          <p:nvPr/>
        </p:nvPicPr>
        <p:blipFill>
          <a:blip r:embed="rId5"/>
          <a:stretch>
            <a:fillRect/>
          </a:stretch>
        </p:blipFill>
        <p:spPr>
          <a:xfrm>
            <a:off x="8295404" y="6102071"/>
            <a:ext cx="1498147" cy="551205"/>
          </a:xfrm>
          <a:prstGeom prst="rect">
            <a:avLst/>
          </a:prstGeom>
        </p:spPr>
      </p:pic>
    </p:spTree>
    <p:extLst>
      <p:ext uri="{BB962C8B-B14F-4D97-AF65-F5344CB8AC3E}">
        <p14:creationId xmlns:p14="http://schemas.microsoft.com/office/powerpoint/2010/main" val="3841627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864</Words>
  <Application>Microsoft Office PowerPoint</Application>
  <PresentationFormat>Widescreen</PresentationFormat>
  <Paragraphs>96</Paragraphs>
  <Slides>10</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Calibri Light</vt:lpstr>
      <vt:lpstr>Sassoon Infant Rg</vt:lpstr>
      <vt:lpstr>Sassoon Penpals</vt:lpstr>
      <vt:lpstr>Sassoon Penpals Joined</vt:lpstr>
      <vt:lpstr>Times New Roman</vt:lpstr>
      <vt:lpstr>Twinkl</vt:lpstr>
      <vt:lpstr>Office Theme</vt:lpstr>
      <vt:lpstr>1_Office Theme</vt:lpstr>
      <vt:lpstr>PowerPoint Presentation</vt:lpstr>
      <vt:lpstr>WB Monday 15th April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June 2022</dc:title>
  <dc:creator>Tenesha Buckley</dc:creator>
  <cp:lastModifiedBy>Monika Ambrazevice</cp:lastModifiedBy>
  <cp:revision>214</cp:revision>
  <dcterms:created xsi:type="dcterms:W3CDTF">2022-05-18T12:45:17Z</dcterms:created>
  <dcterms:modified xsi:type="dcterms:W3CDTF">2024-04-15T09:28:43Z</dcterms:modified>
</cp:coreProperties>
</file>