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623" r:id="rId2"/>
    <p:sldId id="600" r:id="rId3"/>
    <p:sldId id="418" r:id="rId4"/>
    <p:sldId id="601" r:id="rId5"/>
    <p:sldId id="602" r:id="rId6"/>
    <p:sldId id="603" r:id="rId7"/>
    <p:sldId id="605" r:id="rId8"/>
    <p:sldId id="604" r:id="rId9"/>
    <p:sldId id="606" r:id="rId10"/>
    <p:sldId id="619" r:id="rId11"/>
    <p:sldId id="620" r:id="rId12"/>
    <p:sldId id="607" r:id="rId13"/>
    <p:sldId id="608" r:id="rId14"/>
    <p:sldId id="609" r:id="rId15"/>
    <p:sldId id="570" r:id="rId16"/>
    <p:sldId id="646" r:id="rId17"/>
    <p:sldId id="625" r:id="rId18"/>
    <p:sldId id="626" r:id="rId19"/>
    <p:sldId id="629" r:id="rId20"/>
    <p:sldId id="652" r:id="rId21"/>
    <p:sldId id="648" r:id="rId22"/>
    <p:sldId id="630" r:id="rId23"/>
    <p:sldId id="631" r:id="rId24"/>
    <p:sldId id="649" r:id="rId25"/>
    <p:sldId id="650" r:id="rId26"/>
    <p:sldId id="651" r:id="rId27"/>
    <p:sldId id="659" r:id="rId28"/>
    <p:sldId id="634" r:id="rId29"/>
    <p:sldId id="621" r:id="rId30"/>
    <p:sldId id="647" r:id="rId31"/>
    <p:sldId id="636" r:id="rId32"/>
    <p:sldId id="653" r:id="rId33"/>
    <p:sldId id="656" r:id="rId34"/>
    <p:sldId id="655" r:id="rId35"/>
    <p:sldId id="654" r:id="rId36"/>
    <p:sldId id="657" r:id="rId37"/>
    <p:sldId id="658" r:id="rId38"/>
    <p:sldId id="645" r:id="rId39"/>
    <p:sldId id="622" r:id="rId40"/>
    <p:sldId id="571" r:id="rId41"/>
    <p:sldId id="572" r:id="rId42"/>
    <p:sldId id="582" r:id="rId43"/>
    <p:sldId id="574" r:id="rId44"/>
    <p:sldId id="304" r:id="rId45"/>
    <p:sldId id="305" r:id="rId46"/>
    <p:sldId id="306" r:id="rId47"/>
    <p:sldId id="307" r:id="rId48"/>
    <p:sldId id="308" r:id="rId49"/>
    <p:sldId id="309" r:id="rId50"/>
    <p:sldId id="576" r:id="rId51"/>
    <p:sldId id="615" r:id="rId52"/>
    <p:sldId id="616" r:id="rId53"/>
    <p:sldId id="610" r:id="rId54"/>
    <p:sldId id="614" r:id="rId55"/>
    <p:sldId id="617" r:id="rId56"/>
    <p:sldId id="577" r:id="rId57"/>
    <p:sldId id="660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CC99FF"/>
    <a:srgbClr val="FEFCBC"/>
    <a:srgbClr val="BD17F1"/>
    <a:srgbClr val="E01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3" autoAdjust="0"/>
    <p:restoredTop sz="94940"/>
  </p:normalViewPr>
  <p:slideViewPr>
    <p:cSldViewPr snapToGrid="0">
      <p:cViewPr varScale="1">
        <p:scale>
          <a:sx n="73" d="100"/>
          <a:sy n="73" d="100"/>
        </p:scale>
        <p:origin x="5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E34CF-D9DF-4094-9863-7B3EC8DF4A7E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08AED-B659-42C5-ADC7-7D47C4B60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3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48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78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54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15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501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94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3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793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748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75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65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to model on whiteboard using 10’s frame and cubes.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01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43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166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0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7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256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to command turns. (half turn, quarter, turn, whole turn, three quarter turn)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963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on flipchart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92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on flipchart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056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on flipchart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996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on flipchart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739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451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on flipchart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28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06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162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9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24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201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98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8AED-B659-42C5-ADC7-7D47C4B604B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1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F5B-E60B-40C5-824E-E889F6EB984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8D-7D02-4C53-8DF1-11E0E0872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7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F5B-E60B-40C5-824E-E889F6EB984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8D-7D02-4C53-8DF1-11E0E0872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74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F5B-E60B-40C5-824E-E889F6EB984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8D-7D02-4C53-8DF1-11E0E0872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062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609599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576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F5B-E60B-40C5-824E-E889F6EB984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8D-7D02-4C53-8DF1-11E0E0872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35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F5B-E60B-40C5-824E-E889F6EB984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8D-7D02-4C53-8DF1-11E0E0872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33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F5B-E60B-40C5-824E-E889F6EB984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8D-7D02-4C53-8DF1-11E0E0872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99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F5B-E60B-40C5-824E-E889F6EB984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8D-7D02-4C53-8DF1-11E0E0872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36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F5B-E60B-40C5-824E-E889F6EB984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8D-7D02-4C53-8DF1-11E0E0872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4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F5B-E60B-40C5-824E-E889F6EB984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8D-7D02-4C53-8DF1-11E0E0872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82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F5B-E60B-40C5-824E-E889F6EB984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8D-7D02-4C53-8DF1-11E0E0872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17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EF5B-E60B-40C5-824E-E889F6EB984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F888D-7D02-4C53-8DF1-11E0E0872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08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6EF5B-E60B-40C5-824E-E889F6EB984C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888D-7D02-4C53-8DF1-11E0E0872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3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MmLMU8BqyKw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lHXd1cJcM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vTcpfSnOMQ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wSq0ZOHug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VMWa6dDoic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ryGvCNDoAR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173" y="-8194"/>
            <a:ext cx="4998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u="sng" dirty="0">
                <a:latin typeface="Sassoon Penpals" panose="02000400000000000000" pitchFamily="50" charset="0"/>
              </a:rPr>
              <a:t>Our Maths Learning Journey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7880"/>
          <a:stretch/>
        </p:blipFill>
        <p:spPr>
          <a:xfrm>
            <a:off x="2634415" y="629639"/>
            <a:ext cx="9400140" cy="5951284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6" name="Oval Callout 5"/>
          <p:cNvSpPr/>
          <p:nvPr/>
        </p:nvSpPr>
        <p:spPr>
          <a:xfrm>
            <a:off x="3284703" y="4862195"/>
            <a:ext cx="3245375" cy="1224501"/>
          </a:xfrm>
          <a:prstGeom prst="wedgeEllipseCallou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  <a:latin typeface="Sassoon Penpals" panose="02000400000000000000" pitchFamily="50" charset="0"/>
              </a:rPr>
              <a:t>Fractions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Finding halves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Sassoon Penpals" panose="02000400000000000000" pitchFamily="50" charset="0"/>
              </a:rPr>
              <a:t>Finding quarters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445" y="805290"/>
            <a:ext cx="3298782" cy="5103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Sassoon Penpals" panose="02000400000000000000" pitchFamily="50" charset="0"/>
              </a:rPr>
              <a:t>Key vocabulary: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CC"/>
                </a:solidFill>
                <a:latin typeface="Sassoon Penpals Joined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Fraction – whole, half, halves, quarter, quarters</a:t>
            </a:r>
            <a:endParaRPr lang="en-GB" sz="11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CC"/>
                </a:solidFill>
                <a:latin typeface="Sassoon Penpals Joined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Position &amp; Direction - turn, position, direction, half turn, quarter turn, three-quarter turn, whole turn, left­, right, in between, ­forwards, backwards, above, below,­ top, middle, bottom ,up, down ­ </a:t>
            </a:r>
            <a:endParaRPr lang="en-GB" sz="11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CC"/>
                </a:solidFill>
                <a:latin typeface="Sassoon Penpals Joined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Place value - 100, number square, pattern, tens, ones, place value, place value grid, partition, ­ how many?, sequence, fewer, smaller, less than, greater than, equal to, (=) ­ greatest, biggest, ­ fewest, smallest, ­count­, number bonds to 100</a:t>
            </a:r>
            <a:endParaRPr lang="en-GB" sz="11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Sassoon Penpals" panose="02000400000000000000" pitchFamily="50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3808346" y="3175110"/>
            <a:ext cx="3298782" cy="1459568"/>
          </a:xfrm>
          <a:prstGeom prst="wedgeEllipseCallout">
            <a:avLst>
              <a:gd name="adj1" fmla="val 38141"/>
              <a:gd name="adj2" fmla="val 48613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chemeClr val="tx1"/>
                </a:solidFill>
                <a:latin typeface="Sassoon Penpals" panose="02000400000000000000" pitchFamily="50" charset="0"/>
              </a:rPr>
              <a:t>Position and Directions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Finding quarters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Half turns </a:t>
            </a:r>
          </a:p>
          <a:p>
            <a:pPr algn="ctr"/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Quarter turns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  <a:p>
            <a:pPr algn="ctr"/>
            <a:endParaRPr lang="en-GB" sz="1800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sp>
        <p:nvSpPr>
          <p:cNvPr id="15" name="Oval Callout 9">
            <a:extLst>
              <a:ext uri="{FF2B5EF4-FFF2-40B4-BE49-F238E27FC236}">
                <a16:creationId xmlns:a16="http://schemas.microsoft.com/office/drawing/2014/main" id="{C1FF3809-461A-4053-ABE1-86F6F3894E4C}"/>
              </a:ext>
            </a:extLst>
          </p:cNvPr>
          <p:cNvSpPr/>
          <p:nvPr/>
        </p:nvSpPr>
        <p:spPr>
          <a:xfrm>
            <a:off x="7284610" y="3718493"/>
            <a:ext cx="3632275" cy="1547817"/>
          </a:xfrm>
          <a:prstGeom prst="wedgeEllipseCallout">
            <a:avLst>
              <a:gd name="adj1" fmla="val -51457"/>
              <a:gd name="adj2" fmla="val 41105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>
                <a:solidFill>
                  <a:schemeClr val="tx1"/>
                </a:solidFill>
                <a:latin typeface="Sassoon Penpals" panose="02000400000000000000" pitchFamily="50" charset="0"/>
              </a:rPr>
              <a:t>Position and Directions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Describe directions and positions</a:t>
            </a:r>
          </a:p>
          <a:p>
            <a:pPr algn="ctr"/>
            <a:r>
              <a:rPr lang="en-GB" sz="1600" b="1" u="sng" dirty="0">
                <a:solidFill>
                  <a:schemeClr val="tx1"/>
                </a:solidFill>
                <a:latin typeface="Sassoon Penpals" panose="02000400000000000000" pitchFamily="50" charset="0"/>
              </a:rPr>
              <a:t>Place value to 100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Find one more/ less than a 100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Sassoon Penpals" panose="02000400000000000000" pitchFamily="50" charset="0"/>
              </a:rPr>
              <a:t>Describe number patterns</a:t>
            </a:r>
          </a:p>
        </p:txBody>
      </p:sp>
      <p:sp>
        <p:nvSpPr>
          <p:cNvPr id="8" name="Oval Callout 9">
            <a:extLst>
              <a:ext uri="{FF2B5EF4-FFF2-40B4-BE49-F238E27FC236}">
                <a16:creationId xmlns:a16="http://schemas.microsoft.com/office/drawing/2014/main" id="{D0DE59EE-60FB-4F7E-8CD6-CBE334ACF48A}"/>
              </a:ext>
            </a:extLst>
          </p:cNvPr>
          <p:cNvSpPr/>
          <p:nvPr/>
        </p:nvSpPr>
        <p:spPr>
          <a:xfrm>
            <a:off x="8817637" y="1944162"/>
            <a:ext cx="3298782" cy="1547817"/>
          </a:xfrm>
          <a:prstGeom prst="wedgeEllipseCallout">
            <a:avLst>
              <a:gd name="adj1" fmla="val -4465"/>
              <a:gd name="adj2" fmla="val 74301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u="sng" dirty="0">
                <a:solidFill>
                  <a:schemeClr val="tx1"/>
                </a:solidFill>
                <a:latin typeface="Sassoon Penpals" panose="02000400000000000000" pitchFamily="50" charset="0"/>
              </a:rPr>
              <a:t>Place value to 100 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  <a:latin typeface="Sassoon Penpals" panose="02000400000000000000" pitchFamily="50" charset="0"/>
              </a:rPr>
              <a:t>Explore number patterns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Sassoon Penpals" panose="02000400000000000000" pitchFamily="50" charset="0"/>
              </a:rPr>
              <a:t>Partition numbers up to 100</a:t>
            </a:r>
            <a:endParaRPr lang="en-GB" sz="18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sp>
        <p:nvSpPr>
          <p:cNvPr id="9" name="Oval Callout 9">
            <a:extLst>
              <a:ext uri="{FF2B5EF4-FFF2-40B4-BE49-F238E27FC236}">
                <a16:creationId xmlns:a16="http://schemas.microsoft.com/office/drawing/2014/main" id="{9CD3C116-8C7C-40C7-A416-1F1BFF76F64D}"/>
              </a:ext>
            </a:extLst>
          </p:cNvPr>
          <p:cNvSpPr/>
          <p:nvPr/>
        </p:nvSpPr>
        <p:spPr>
          <a:xfrm>
            <a:off x="4808193" y="838960"/>
            <a:ext cx="3298782" cy="1547817"/>
          </a:xfrm>
          <a:prstGeom prst="wedgeEllipseCallout">
            <a:avLst>
              <a:gd name="adj1" fmla="val 36601"/>
              <a:gd name="adj2" fmla="val 56250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u="sng" dirty="0">
                <a:solidFill>
                  <a:schemeClr val="tx1"/>
                </a:solidFill>
                <a:latin typeface="Sassoon Penpals" panose="02000400000000000000" pitchFamily="50" charset="0"/>
              </a:rPr>
              <a:t>Place value to 100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Sassoon Penpals" panose="02000400000000000000" pitchFamily="50" charset="0"/>
              </a:rPr>
              <a:t>Partition numbers up to 100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  <a:latin typeface="Sassoon Penpals" panose="02000400000000000000" pitchFamily="50" charset="0"/>
              </a:rPr>
              <a:t>Compare numbers up to 100</a:t>
            </a:r>
          </a:p>
          <a:p>
            <a:pPr algn="ctr"/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sp>
        <p:nvSpPr>
          <p:cNvPr id="11" name="Oval Callout 9">
            <a:extLst>
              <a:ext uri="{FF2B5EF4-FFF2-40B4-BE49-F238E27FC236}">
                <a16:creationId xmlns:a16="http://schemas.microsoft.com/office/drawing/2014/main" id="{86B574D8-596B-4295-89C6-4D7028B176EF}"/>
              </a:ext>
            </a:extLst>
          </p:cNvPr>
          <p:cNvSpPr/>
          <p:nvPr/>
        </p:nvSpPr>
        <p:spPr>
          <a:xfrm>
            <a:off x="8292459" y="31382"/>
            <a:ext cx="3298782" cy="1547817"/>
          </a:xfrm>
          <a:prstGeom prst="wedgeEllipseCallout">
            <a:avLst>
              <a:gd name="adj1" fmla="val -28334"/>
              <a:gd name="adj2" fmla="val 67190"/>
            </a:avLst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u="sng" dirty="0">
                <a:solidFill>
                  <a:schemeClr val="tx1"/>
                </a:solidFill>
                <a:latin typeface="Sassoon Penpals" panose="02000400000000000000" pitchFamily="50" charset="0"/>
              </a:rPr>
              <a:t>Place value to 100 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  <a:latin typeface="Sassoon Penpals" panose="02000400000000000000" pitchFamily="50" charset="0"/>
              </a:rPr>
              <a:t>Compare numbers up to 100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Sassoon Penpals" panose="02000400000000000000" pitchFamily="50" charset="0"/>
              </a:rPr>
              <a:t>Order numbers up to 100 </a:t>
            </a:r>
          </a:p>
        </p:txBody>
      </p:sp>
    </p:spTree>
    <p:extLst>
      <p:ext uri="{BB962C8B-B14F-4D97-AF65-F5344CB8AC3E}">
        <p14:creationId xmlns:p14="http://schemas.microsoft.com/office/powerpoint/2010/main" val="18276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6C71B-1AD7-EC4C-8362-E67CAF19D63B}"/>
              </a:ext>
            </a:extLst>
          </p:cNvPr>
          <p:cNvSpPr/>
          <p:nvPr/>
        </p:nvSpPr>
        <p:spPr>
          <a:xfrm>
            <a:off x="10970710" y="28635"/>
            <a:ext cx="1126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22.04.24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2508" y="616504"/>
            <a:ext cx="8186694" cy="707886"/>
          </a:xfrm>
          <a:prstGeom prst="rect">
            <a:avLst/>
          </a:prstGeom>
          <a:solidFill>
            <a:srgbClr val="FEFCBC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latin typeface="Sassoon Penpals" panose="02000400000000000000" pitchFamily="50" charset="0"/>
              </a:rPr>
              <a:t>TPs: Are any of these boards split into quarters?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362" y="1540784"/>
            <a:ext cx="6751493" cy="1895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174" y="5168466"/>
            <a:ext cx="5993942" cy="12623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10047" y="3702237"/>
            <a:ext cx="5652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assoon Penpals" panose="02000400000000000000" pitchFamily="50" charset="0"/>
              </a:rPr>
              <a:t>This board is not split into quarters. </a:t>
            </a:r>
          </a:p>
          <a:p>
            <a:r>
              <a:rPr lang="en-US" sz="3600" dirty="0">
                <a:latin typeface="Sassoon Penpals" panose="02000400000000000000" pitchFamily="50" charset="0"/>
              </a:rPr>
              <a:t>The parts are not equal. 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640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6C71B-1AD7-EC4C-8362-E67CAF19D63B}"/>
              </a:ext>
            </a:extLst>
          </p:cNvPr>
          <p:cNvSpPr/>
          <p:nvPr/>
        </p:nvSpPr>
        <p:spPr>
          <a:xfrm>
            <a:off x="11037385" y="0"/>
            <a:ext cx="1040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22.04.24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595"/>
          <a:stretch/>
        </p:blipFill>
        <p:spPr>
          <a:xfrm>
            <a:off x="1404792" y="1045034"/>
            <a:ext cx="3380509" cy="14511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44655" y="1170440"/>
            <a:ext cx="6127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assoon Penpals" panose="02000400000000000000" pitchFamily="50" charset="0"/>
              </a:rPr>
              <a:t>This board are split into 4 equal parts. </a:t>
            </a:r>
          </a:p>
          <a:p>
            <a:r>
              <a:rPr lang="en-US" sz="3600" dirty="0">
                <a:latin typeface="Sassoon Penpals" panose="02000400000000000000" pitchFamily="50" charset="0"/>
              </a:rPr>
              <a:t>The boards are split into quarters.  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792" y="2919428"/>
            <a:ext cx="8090190" cy="319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6C71B-1AD7-EC4C-8362-E67CAF19D63B}"/>
              </a:ext>
            </a:extLst>
          </p:cNvPr>
          <p:cNvSpPr/>
          <p:nvPr/>
        </p:nvSpPr>
        <p:spPr>
          <a:xfrm>
            <a:off x="11085009" y="9585"/>
            <a:ext cx="1097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22.04.24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935" y="1319213"/>
            <a:ext cx="7277100" cy="31943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57758" y="400110"/>
            <a:ext cx="8648316" cy="707886"/>
          </a:xfrm>
          <a:prstGeom prst="rect">
            <a:avLst/>
          </a:prstGeom>
          <a:solidFill>
            <a:srgbClr val="FEFCBC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latin typeface="Sassoon Penpals" panose="02000400000000000000" pitchFamily="50" charset="0"/>
              </a:rPr>
              <a:t>TPs: Which of these boards </a:t>
            </a:r>
            <a:r>
              <a:rPr lang="en-US" sz="4000" dirty="0" smtClean="0">
                <a:latin typeface="Sassoon Penpals" panose="02000400000000000000" pitchFamily="50" charset="0"/>
              </a:rPr>
              <a:t>are split </a:t>
            </a:r>
            <a:r>
              <a:rPr lang="en-US" sz="4000" dirty="0">
                <a:latin typeface="Sassoon Penpals" panose="02000400000000000000" pitchFamily="50" charset="0"/>
              </a:rPr>
              <a:t>into quarters?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8659" y="5000536"/>
            <a:ext cx="8317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Sassoon Penpals" panose="02000400000000000000" pitchFamily="50" charset="0"/>
              </a:rPr>
              <a:t>Boards ______ and _____ are split into quarters. 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33875" y="1319213"/>
            <a:ext cx="1781175" cy="319434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8096250" y="1319213"/>
            <a:ext cx="1781175" cy="319434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23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F97A4E2-47E7-F44E-B8CB-39FF8F9192FC}"/>
              </a:ext>
            </a:extLst>
          </p:cNvPr>
          <p:cNvSpPr txBox="1"/>
          <p:nvPr/>
        </p:nvSpPr>
        <p:spPr>
          <a:xfrm>
            <a:off x="3288779" y="1749074"/>
            <a:ext cx="5521164" cy="461665"/>
          </a:xfrm>
          <a:custGeom>
            <a:avLst/>
            <a:gdLst>
              <a:gd name="connsiteX0" fmla="*/ 0 w 5521164"/>
              <a:gd name="connsiteY0" fmla="*/ 0 h 461665"/>
              <a:gd name="connsiteX1" fmla="*/ 552116 w 5521164"/>
              <a:gd name="connsiteY1" fmla="*/ 0 h 461665"/>
              <a:gd name="connsiteX2" fmla="*/ 1159444 w 5521164"/>
              <a:gd name="connsiteY2" fmla="*/ 0 h 461665"/>
              <a:gd name="connsiteX3" fmla="*/ 1711561 w 5521164"/>
              <a:gd name="connsiteY3" fmla="*/ 0 h 461665"/>
              <a:gd name="connsiteX4" fmla="*/ 2318889 w 5521164"/>
              <a:gd name="connsiteY4" fmla="*/ 0 h 461665"/>
              <a:gd name="connsiteX5" fmla="*/ 2981429 w 5521164"/>
              <a:gd name="connsiteY5" fmla="*/ 0 h 461665"/>
              <a:gd name="connsiteX6" fmla="*/ 3533545 w 5521164"/>
              <a:gd name="connsiteY6" fmla="*/ 0 h 461665"/>
              <a:gd name="connsiteX7" fmla="*/ 4030450 w 5521164"/>
              <a:gd name="connsiteY7" fmla="*/ 0 h 461665"/>
              <a:gd name="connsiteX8" fmla="*/ 4692989 w 5521164"/>
              <a:gd name="connsiteY8" fmla="*/ 0 h 461665"/>
              <a:gd name="connsiteX9" fmla="*/ 5521164 w 5521164"/>
              <a:gd name="connsiteY9" fmla="*/ 0 h 461665"/>
              <a:gd name="connsiteX10" fmla="*/ 5521164 w 5521164"/>
              <a:gd name="connsiteY10" fmla="*/ 461665 h 461665"/>
              <a:gd name="connsiteX11" fmla="*/ 5079471 w 5521164"/>
              <a:gd name="connsiteY11" fmla="*/ 461665 h 461665"/>
              <a:gd name="connsiteX12" fmla="*/ 4472143 w 5521164"/>
              <a:gd name="connsiteY12" fmla="*/ 461665 h 461665"/>
              <a:gd name="connsiteX13" fmla="*/ 3809603 w 5521164"/>
              <a:gd name="connsiteY13" fmla="*/ 461665 h 461665"/>
              <a:gd name="connsiteX14" fmla="*/ 3367910 w 5521164"/>
              <a:gd name="connsiteY14" fmla="*/ 461665 h 461665"/>
              <a:gd name="connsiteX15" fmla="*/ 2815794 w 5521164"/>
              <a:gd name="connsiteY15" fmla="*/ 461665 h 461665"/>
              <a:gd name="connsiteX16" fmla="*/ 2429312 w 5521164"/>
              <a:gd name="connsiteY16" fmla="*/ 461665 h 461665"/>
              <a:gd name="connsiteX17" fmla="*/ 1821984 w 5521164"/>
              <a:gd name="connsiteY17" fmla="*/ 461665 h 461665"/>
              <a:gd name="connsiteX18" fmla="*/ 1325079 w 5521164"/>
              <a:gd name="connsiteY18" fmla="*/ 461665 h 461665"/>
              <a:gd name="connsiteX19" fmla="*/ 883386 w 5521164"/>
              <a:gd name="connsiteY19" fmla="*/ 461665 h 461665"/>
              <a:gd name="connsiteX20" fmla="*/ 0 w 5521164"/>
              <a:gd name="connsiteY20" fmla="*/ 461665 h 461665"/>
              <a:gd name="connsiteX21" fmla="*/ 0 w 5521164"/>
              <a:gd name="connsiteY21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21164" h="461665" extrusionOk="0">
                <a:moveTo>
                  <a:pt x="0" y="0"/>
                </a:moveTo>
                <a:cubicBezTo>
                  <a:pt x="239148" y="-50858"/>
                  <a:pt x="407539" y="38507"/>
                  <a:pt x="552116" y="0"/>
                </a:cubicBezTo>
                <a:cubicBezTo>
                  <a:pt x="696693" y="-38507"/>
                  <a:pt x="993269" y="15658"/>
                  <a:pt x="1159444" y="0"/>
                </a:cubicBezTo>
                <a:cubicBezTo>
                  <a:pt x="1325619" y="-15658"/>
                  <a:pt x="1526651" y="53415"/>
                  <a:pt x="1711561" y="0"/>
                </a:cubicBezTo>
                <a:cubicBezTo>
                  <a:pt x="1896471" y="-53415"/>
                  <a:pt x="2182187" y="67429"/>
                  <a:pt x="2318889" y="0"/>
                </a:cubicBezTo>
                <a:cubicBezTo>
                  <a:pt x="2455591" y="-67429"/>
                  <a:pt x="2770176" y="76582"/>
                  <a:pt x="2981429" y="0"/>
                </a:cubicBezTo>
                <a:cubicBezTo>
                  <a:pt x="3192682" y="-76582"/>
                  <a:pt x="3406592" y="55620"/>
                  <a:pt x="3533545" y="0"/>
                </a:cubicBezTo>
                <a:cubicBezTo>
                  <a:pt x="3660498" y="-55620"/>
                  <a:pt x="3919151" y="997"/>
                  <a:pt x="4030450" y="0"/>
                </a:cubicBezTo>
                <a:cubicBezTo>
                  <a:pt x="4141750" y="-997"/>
                  <a:pt x="4490870" y="10230"/>
                  <a:pt x="4692989" y="0"/>
                </a:cubicBezTo>
                <a:cubicBezTo>
                  <a:pt x="4895108" y="-10230"/>
                  <a:pt x="5314400" y="54247"/>
                  <a:pt x="5521164" y="0"/>
                </a:cubicBezTo>
                <a:cubicBezTo>
                  <a:pt x="5564863" y="103695"/>
                  <a:pt x="5509238" y="244345"/>
                  <a:pt x="5521164" y="461665"/>
                </a:cubicBezTo>
                <a:cubicBezTo>
                  <a:pt x="5389618" y="506050"/>
                  <a:pt x="5222655" y="409765"/>
                  <a:pt x="5079471" y="461665"/>
                </a:cubicBezTo>
                <a:cubicBezTo>
                  <a:pt x="4936287" y="513565"/>
                  <a:pt x="4696770" y="461165"/>
                  <a:pt x="4472143" y="461665"/>
                </a:cubicBezTo>
                <a:cubicBezTo>
                  <a:pt x="4247516" y="462165"/>
                  <a:pt x="4040044" y="430549"/>
                  <a:pt x="3809603" y="461665"/>
                </a:cubicBezTo>
                <a:cubicBezTo>
                  <a:pt x="3579162" y="492781"/>
                  <a:pt x="3458207" y="451885"/>
                  <a:pt x="3367910" y="461665"/>
                </a:cubicBezTo>
                <a:cubicBezTo>
                  <a:pt x="3277613" y="471445"/>
                  <a:pt x="3014593" y="450352"/>
                  <a:pt x="2815794" y="461665"/>
                </a:cubicBezTo>
                <a:cubicBezTo>
                  <a:pt x="2616995" y="472978"/>
                  <a:pt x="2512431" y="447096"/>
                  <a:pt x="2429312" y="461665"/>
                </a:cubicBezTo>
                <a:cubicBezTo>
                  <a:pt x="2346193" y="476234"/>
                  <a:pt x="2103002" y="408730"/>
                  <a:pt x="1821984" y="461665"/>
                </a:cubicBezTo>
                <a:cubicBezTo>
                  <a:pt x="1540966" y="514600"/>
                  <a:pt x="1515888" y="404625"/>
                  <a:pt x="1325079" y="461665"/>
                </a:cubicBezTo>
                <a:cubicBezTo>
                  <a:pt x="1134271" y="518705"/>
                  <a:pt x="1000554" y="427346"/>
                  <a:pt x="883386" y="461665"/>
                </a:cubicBezTo>
                <a:cubicBezTo>
                  <a:pt x="766218" y="495984"/>
                  <a:pt x="385724" y="421696"/>
                  <a:pt x="0" y="461665"/>
                </a:cubicBezTo>
                <a:cubicBezTo>
                  <a:pt x="-19635" y="270500"/>
                  <a:pt x="44733" y="215169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  <a:extLst>
              <a:ext uri="{C807C97D-BFC1-408E-A445-0C87EB9F89A2}">
                <ask:lineSketchStyleProps xmlns=""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assoon Penpals" panose="02000400000000000000" pitchFamily="50" charset="0"/>
              </a:rPr>
              <a:t>Draw lines </a:t>
            </a:r>
            <a:r>
              <a:rPr lang="en-US" sz="2400" dirty="0">
                <a:latin typeface="Sassoon Penpals" panose="02000400000000000000" pitchFamily="50" charset="0"/>
              </a:rPr>
              <a:t>to make </a:t>
            </a:r>
            <a:r>
              <a:rPr lang="en-US" sz="2400" dirty="0" smtClean="0">
                <a:latin typeface="Sassoon Penpals" panose="02000400000000000000" pitchFamily="50" charset="0"/>
              </a:rPr>
              <a:t>4 </a:t>
            </a:r>
            <a:r>
              <a:rPr lang="en-US" sz="2400" b="1" dirty="0">
                <a:latin typeface="Sassoon Penpals" panose="02000400000000000000" pitchFamily="50" charset="0"/>
              </a:rPr>
              <a:t>equal </a:t>
            </a:r>
            <a:r>
              <a:rPr lang="en-US" sz="2400" dirty="0">
                <a:latin typeface="Sassoon Penpals" panose="02000400000000000000" pitchFamily="50" charset="0"/>
              </a:rPr>
              <a:t>parts.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82F622-6FF7-D640-AF10-3F846BFF3AD2}"/>
              </a:ext>
            </a:extLst>
          </p:cNvPr>
          <p:cNvSpPr/>
          <p:nvPr/>
        </p:nvSpPr>
        <p:spPr>
          <a:xfrm>
            <a:off x="3441964" y="2977002"/>
            <a:ext cx="5047013" cy="17371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664828-934F-9740-9DDE-80622F7CC038}"/>
              </a:ext>
            </a:extLst>
          </p:cNvPr>
          <p:cNvSpPr/>
          <p:nvPr/>
        </p:nvSpPr>
        <p:spPr>
          <a:xfrm>
            <a:off x="11065960" y="66675"/>
            <a:ext cx="1126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22.04.24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AF3E93-CE08-4C19-9A5E-848CC4089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521" y="5776391"/>
            <a:ext cx="4149666" cy="10219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C2BB21-3ECC-4443-93ED-D4587F8ED24D}"/>
              </a:ext>
            </a:extLst>
          </p:cNvPr>
          <p:cNvSpPr/>
          <p:nvPr/>
        </p:nvSpPr>
        <p:spPr>
          <a:xfrm>
            <a:off x="8008815" y="5863622"/>
            <a:ext cx="2882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prstClr val="black"/>
                </a:solidFill>
                <a:latin typeface="Sassoon Penpals" panose="02000400000000000000" pitchFamily="50" charset="0"/>
              </a:rPr>
              <a:t>Self assessment</a:t>
            </a:r>
          </a:p>
          <a:p>
            <a:r>
              <a:rPr lang="en-GB" dirty="0">
                <a:latin typeface="Sassoon Penpals" panose="02000400000000000000" pitchFamily="50" charset="0"/>
              </a:rPr>
              <a:t>Do you understand that quarters need to have 4 equal parts?</a:t>
            </a:r>
            <a:endParaRPr lang="en-GB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2690FD-FE37-4FEE-BF83-37AB656A0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910" y="6243565"/>
            <a:ext cx="1091279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9556" y="-25546"/>
            <a:ext cx="1424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Task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953808" y="3073861"/>
            <a:ext cx="9423037" cy="43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10013C-6077-0246-ABBF-5769060E992E}"/>
              </a:ext>
            </a:extLst>
          </p:cNvPr>
          <p:cNvSpPr/>
          <p:nvPr/>
        </p:nvSpPr>
        <p:spPr>
          <a:xfrm>
            <a:off x="9882909" y="0"/>
            <a:ext cx="1764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22.04.24</a:t>
            </a:r>
            <a:endParaRPr lang="en-GB" sz="4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E7B05A-8E57-4906-BADB-DD410F5EB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808" y="5736627"/>
            <a:ext cx="4149666" cy="10219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6A397B-8817-4CA9-ADF7-0F57EF8C819F}"/>
              </a:ext>
            </a:extLst>
          </p:cNvPr>
          <p:cNvSpPr/>
          <p:nvPr/>
        </p:nvSpPr>
        <p:spPr>
          <a:xfrm>
            <a:off x="8013349" y="5814591"/>
            <a:ext cx="3878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prstClr val="black"/>
                </a:solidFill>
                <a:latin typeface="Sassoon Penpals" panose="02000400000000000000" pitchFamily="50" charset="0"/>
              </a:rPr>
              <a:t>Self assessment</a:t>
            </a:r>
          </a:p>
          <a:p>
            <a:r>
              <a:rPr lang="en-GB" dirty="0">
                <a:latin typeface="Sassoon Penpals" panose="02000400000000000000" pitchFamily="50" charset="0"/>
              </a:rPr>
              <a:t>Do you understand the tasks? </a:t>
            </a: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65FAED-FB28-4FA7-8143-8C3876EE5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444" y="6194534"/>
            <a:ext cx="1091279" cy="457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D087DB-EB39-462C-9D62-AF6DBD796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66" y="923330"/>
            <a:ext cx="6165188" cy="5698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D6B46F-A832-49A1-9E7A-A9EE8BF9C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055" y="1559476"/>
            <a:ext cx="5514419" cy="29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9148" y="2130928"/>
            <a:ext cx="1233114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assoon Penpals" panose="02000400000000000000" pitchFamily="50" charset="0"/>
              </a:rPr>
              <a:t>Tuesday 23</a:t>
            </a:r>
            <a:r>
              <a:rPr lang="en-US" sz="8800" baseline="3000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ssoon Penpals" panose="02000400000000000000" pitchFamily="50" charset="0"/>
              </a:rPr>
              <a:t>rd</a:t>
            </a:r>
            <a:r>
              <a:rPr kumimoji="0" lang="en-US" sz="8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assoon Penpals" panose="02000400000000000000" pitchFamily="50" charset="0"/>
              </a:rPr>
              <a:t> </a:t>
            </a:r>
            <a:r>
              <a:rPr lang="en-US" sz="88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ssoon Penpals" panose="02000400000000000000" pitchFamily="50" charset="0"/>
              </a:rPr>
              <a:t>April 2024 </a:t>
            </a:r>
            <a:endParaRPr kumimoji="0" lang="en-US" sz="8800" b="0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9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336" y="-26078"/>
            <a:ext cx="4950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Sassoon Penpals" panose="02000400000000000000" pitchFamily="50" charset="0"/>
              </a:rPr>
              <a:t>L.Q. Can I understand bonds to 20?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2C97B4-53FB-8049-B127-F057195ADBD7}"/>
              </a:ext>
            </a:extLst>
          </p:cNvPr>
          <p:cNvSpPr/>
          <p:nvPr/>
        </p:nvSpPr>
        <p:spPr>
          <a:xfrm>
            <a:off x="10564529" y="0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>
                <a:latin typeface="Sassoon Penpals" panose="02000400000000000000" pitchFamily="50" charset="0"/>
              </a:rPr>
              <a:t>23.04.24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FF8008-908E-FA4A-AB9E-7FB659AC7F08}"/>
              </a:ext>
            </a:extLst>
          </p:cNvPr>
          <p:cNvSpPr txBox="1"/>
          <p:nvPr/>
        </p:nvSpPr>
        <p:spPr>
          <a:xfrm>
            <a:off x="2870483" y="995260"/>
            <a:ext cx="5976013" cy="646331"/>
          </a:xfrm>
          <a:custGeom>
            <a:avLst/>
            <a:gdLst>
              <a:gd name="connsiteX0" fmla="*/ 0 w 5976013"/>
              <a:gd name="connsiteY0" fmla="*/ 0 h 646331"/>
              <a:gd name="connsiteX1" fmla="*/ 5976013 w 5976013"/>
              <a:gd name="connsiteY1" fmla="*/ 0 h 646331"/>
              <a:gd name="connsiteX2" fmla="*/ 5976013 w 5976013"/>
              <a:gd name="connsiteY2" fmla="*/ 646331 h 646331"/>
              <a:gd name="connsiteX3" fmla="*/ 0 w 5976013"/>
              <a:gd name="connsiteY3" fmla="*/ 646331 h 646331"/>
              <a:gd name="connsiteX4" fmla="*/ 0 w 5976013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6013" h="646331" fill="none" extrusionOk="0">
                <a:moveTo>
                  <a:pt x="0" y="0"/>
                </a:moveTo>
                <a:cubicBezTo>
                  <a:pt x="2768138" y="-161543"/>
                  <a:pt x="3214390" y="84403"/>
                  <a:pt x="5976013" y="0"/>
                </a:cubicBezTo>
                <a:cubicBezTo>
                  <a:pt x="5922841" y="184836"/>
                  <a:pt x="5928227" y="550365"/>
                  <a:pt x="5976013" y="646331"/>
                </a:cubicBezTo>
                <a:cubicBezTo>
                  <a:pt x="4176566" y="634191"/>
                  <a:pt x="2158884" y="626027"/>
                  <a:pt x="0" y="646331"/>
                </a:cubicBezTo>
                <a:cubicBezTo>
                  <a:pt x="1983" y="455636"/>
                  <a:pt x="6489" y="70580"/>
                  <a:pt x="0" y="0"/>
                </a:cubicBezTo>
                <a:close/>
              </a:path>
              <a:path w="5976013" h="646331" stroke="0" extrusionOk="0">
                <a:moveTo>
                  <a:pt x="0" y="0"/>
                </a:moveTo>
                <a:cubicBezTo>
                  <a:pt x="2457590" y="-39503"/>
                  <a:pt x="3418494" y="144835"/>
                  <a:pt x="5976013" y="0"/>
                </a:cubicBezTo>
                <a:cubicBezTo>
                  <a:pt x="5917891" y="109297"/>
                  <a:pt x="5934671" y="405864"/>
                  <a:pt x="5976013" y="646331"/>
                </a:cubicBezTo>
                <a:cubicBezTo>
                  <a:pt x="3389464" y="594962"/>
                  <a:pt x="2733046" y="734902"/>
                  <a:pt x="0" y="646331"/>
                </a:cubicBezTo>
                <a:cubicBezTo>
                  <a:pt x="-48769" y="369021"/>
                  <a:pt x="-42104" y="299402"/>
                  <a:pt x="0" y="0"/>
                </a:cubicBezTo>
                <a:close/>
              </a:path>
            </a:pathLst>
          </a:custGeom>
          <a:solidFill>
            <a:srgbClr val="FFC000">
              <a:alpha val="67059"/>
            </a:srgbClr>
          </a:solidFill>
          <a:ln>
            <a:extLst>
              <a:ext uri="{C807C97D-BFC1-408E-A445-0C87EB9F89A2}">
                <ask:lineSketchStyleProps xmlns="" xmlns:ask="http://schemas.microsoft.com/office/drawing/2018/sketchyshapes" sd="247059902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Sassoon Penpals" panose="02000400000000000000" pitchFamily="50" charset="0"/>
              </a:rPr>
              <a:t>Let’s make number bonds to song.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18022" y="2250803"/>
            <a:ext cx="5280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https://www.youtube.com/watch?v=MmLMU8BqyKw</a:t>
            </a:r>
            <a:r>
              <a:rPr lang="en-GB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483" y="3028937"/>
            <a:ext cx="6100396" cy="30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42" y="400110"/>
            <a:ext cx="1670384" cy="1909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1874" y="867763"/>
            <a:ext cx="8899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 for amounts?</a:t>
            </a:r>
            <a:endParaRPr lang="en-GB" sz="4000" b="1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8534" y="3004504"/>
            <a:ext cx="652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Steps to </a:t>
            </a:r>
            <a:r>
              <a:rPr lang="en-GB" sz="3200" dirty="0">
                <a:solidFill>
                  <a:prstClr val="black"/>
                </a:solidFill>
                <a:latin typeface="Sassoon Penpals" panose="02000400000000000000" pitchFamily="50" charset="0"/>
              </a:rPr>
              <a:t>success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96" y="3495173"/>
            <a:ext cx="2455446" cy="1927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68501" y="3010944"/>
            <a:ext cx="78988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latin typeface="Sassoon Penpals" panose="02000400000000000000" pitchFamily="50" charset="0"/>
            </a:endParaRPr>
          </a:p>
          <a:p>
            <a:endParaRPr lang="en-GB" sz="2800" dirty="0">
              <a:latin typeface="Sassoon Penpals" panose="02000400000000000000" pitchFamily="50" charset="0"/>
            </a:endParaRPr>
          </a:p>
          <a:p>
            <a:endParaRPr lang="en-GB" sz="2800" dirty="0">
              <a:latin typeface="Sassoon Penpals" panose="020004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FC925D-556C-0D4B-B0D2-A2F479A69FBB}"/>
              </a:ext>
            </a:extLst>
          </p:cNvPr>
          <p:cNvSpPr/>
          <p:nvPr/>
        </p:nvSpPr>
        <p:spPr>
          <a:xfrm>
            <a:off x="3076765" y="3869729"/>
            <a:ext cx="83171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200" dirty="0">
                <a:solidFill>
                  <a:prstClr val="black"/>
                </a:solidFill>
                <a:latin typeface="Sassoon Penpals" panose="02000400000000000000" pitchFamily="50" charset="0"/>
              </a:rPr>
              <a:t>I understand what a quarter is.</a:t>
            </a:r>
          </a:p>
          <a:p>
            <a:pPr lvl="0">
              <a:defRPr/>
            </a:pPr>
            <a:endParaRPr lang="en-GB" sz="3200" dirty="0">
              <a:solidFill>
                <a:prstClr val="black"/>
              </a:solidFill>
              <a:latin typeface="Sassoon Penpals" panose="02000400000000000000" pitchFamily="50" charset="0"/>
            </a:endParaRPr>
          </a:p>
          <a:p>
            <a:pPr lvl="0">
              <a:defRPr/>
            </a:pPr>
            <a:r>
              <a:rPr lang="en-GB" sz="3200" dirty="0">
                <a:solidFill>
                  <a:prstClr val="black"/>
                </a:solidFill>
                <a:latin typeface="Sassoon Penpals" panose="02000400000000000000" pitchFamily="50" charset="0"/>
              </a:rPr>
              <a:t>I can confidently find a quarter of each amount.</a:t>
            </a:r>
          </a:p>
          <a:p>
            <a:pPr lvl="0">
              <a:defRPr/>
            </a:pPr>
            <a:endParaRPr lang="en-GB" sz="3200" dirty="0">
              <a:solidFill>
                <a:prstClr val="black"/>
              </a:solidFill>
              <a:latin typeface="Sassoon Penpals" panose="02000400000000000000" pitchFamily="50" charset="0"/>
            </a:endParaRPr>
          </a:p>
          <a:p>
            <a:pPr lvl="0">
              <a:defRPr/>
            </a:pPr>
            <a:r>
              <a:rPr lang="en-GB" sz="3200" dirty="0">
                <a:solidFill>
                  <a:prstClr val="black"/>
                </a:solidFill>
                <a:latin typeface="Sassoon Penpals" panose="02000400000000000000" pitchFamily="50" charset="0"/>
              </a:rPr>
              <a:t>I can explain my method of finding a quarter. </a:t>
            </a:r>
          </a:p>
          <a:p>
            <a:pPr lvl="0">
              <a:defRPr/>
            </a:pPr>
            <a:endParaRPr lang="en-GB" sz="3200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ED3173-B6BC-5047-BC6A-B47988A87C19}"/>
              </a:ext>
            </a:extLst>
          </p:cNvPr>
          <p:cNvSpPr/>
          <p:nvPr/>
        </p:nvSpPr>
        <p:spPr>
          <a:xfrm>
            <a:off x="9372430" y="0"/>
            <a:ext cx="2694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23.04.24</a:t>
            </a:r>
            <a:endParaRPr lang="en-GB" sz="4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9960" y="0"/>
            <a:ext cx="5087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Sassoon Penpals" panose="02000400000000000000" pitchFamily="50" charset="0"/>
              </a:rPr>
              <a:t>Star words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285950" y="41306"/>
            <a:ext cx="924910" cy="118551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80540" y="6208486"/>
            <a:ext cx="630621" cy="520033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10794127" y="3094933"/>
            <a:ext cx="924910" cy="118551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11249758" y="132973"/>
            <a:ext cx="609600" cy="49601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771" y="5474855"/>
            <a:ext cx="682811" cy="5608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2287" y="4028109"/>
            <a:ext cx="3119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assoon Penpals" panose="02000400000000000000" pitchFamily="50" charset="0"/>
              </a:rPr>
              <a:t>quarter / quarters</a:t>
            </a:r>
            <a:endParaRPr lang="en-GB" sz="4000" b="1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52D538-96BF-2445-A725-F283F574EA34}"/>
              </a:ext>
            </a:extLst>
          </p:cNvPr>
          <p:cNvSpPr/>
          <p:nvPr/>
        </p:nvSpPr>
        <p:spPr>
          <a:xfrm>
            <a:off x="5493046" y="3720332"/>
            <a:ext cx="1497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Sassoon Penpals" panose="02000400000000000000"/>
                <a:ea typeface="Times New Roman" panose="02020603050405020304" pitchFamily="18" charset="0"/>
                <a:cs typeface="Arial" panose="020B0604020202020204" pitchFamily="34" charset="0"/>
              </a:rPr>
              <a:t>equal</a:t>
            </a:r>
          </a:p>
          <a:p>
            <a:r>
              <a:rPr lang="en-GB" sz="4000" b="1" dirty="0">
                <a:solidFill>
                  <a:srgbClr val="FF0000"/>
                </a:solidFill>
                <a:latin typeface="Sassoon Penpals" panose="0200040000000000000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3E1BB6-4CD8-E542-9547-A689594D7267}"/>
              </a:ext>
            </a:extLst>
          </p:cNvPr>
          <p:cNvSpPr txBox="1"/>
          <p:nvPr/>
        </p:nvSpPr>
        <p:spPr>
          <a:xfrm>
            <a:off x="8181566" y="3687692"/>
            <a:ext cx="2045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000" dirty="0">
                <a:effectLst/>
                <a:latin typeface="Sassoon Penpals" panose="02000400000000000000"/>
                <a:ea typeface="Times New Roman" panose="02020603050405020304" pitchFamily="18" charset="0"/>
                <a:cs typeface="Calibri" panose="020F0502020204030204" pitchFamily="34" charset="0"/>
              </a:rPr>
              <a:t>unequal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D4BC18-5B9C-9442-8A98-4F366316C675}"/>
              </a:ext>
            </a:extLst>
          </p:cNvPr>
          <p:cNvSpPr txBox="1"/>
          <p:nvPr/>
        </p:nvSpPr>
        <p:spPr>
          <a:xfrm>
            <a:off x="6680121" y="974975"/>
            <a:ext cx="3981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Sassoon Penpals" panose="0200040000000000000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GB" sz="4000" dirty="0">
                <a:effectLst/>
                <a:latin typeface="Sassoon Penpals" panose="02000400000000000000"/>
                <a:ea typeface="Times New Roman" panose="02020603050405020304" pitchFamily="18" charset="0"/>
                <a:cs typeface="Calibri" panose="020F0502020204030204" pitchFamily="34" charset="0"/>
              </a:rPr>
              <a:t>hole / total amount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026096" y="974975"/>
            <a:ext cx="1580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Sassoon Penpals" panose="02000400000000000000"/>
                <a:ea typeface="Times New Roman" panose="02020603050405020304" pitchFamily="18" charset="0"/>
                <a:cs typeface="Calibri" panose="020F0502020204030204" pitchFamily="34" charset="0"/>
              </a:rPr>
              <a:t>fractions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096" y="1615456"/>
            <a:ext cx="1488931" cy="1915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70" y="1667465"/>
            <a:ext cx="3800874" cy="714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t="56818"/>
          <a:stretch/>
        </p:blipFill>
        <p:spPr>
          <a:xfrm>
            <a:off x="1128964" y="4825504"/>
            <a:ext cx="3134459" cy="1298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2138" y="4382052"/>
            <a:ext cx="1269692" cy="2262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4041" y="4396294"/>
            <a:ext cx="2837976" cy="9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0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6C71B-1AD7-EC4C-8362-E67CAF19D63B}"/>
              </a:ext>
            </a:extLst>
          </p:cNvPr>
          <p:cNvSpPr/>
          <p:nvPr/>
        </p:nvSpPr>
        <p:spPr>
          <a:xfrm>
            <a:off x="9761035" y="0"/>
            <a:ext cx="2694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23.04.24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 for amounts?</a:t>
            </a:r>
            <a:endParaRPr lang="en-GB" sz="2000" b="1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02925" y="532462"/>
            <a:ext cx="543806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latin typeface="Sassoon Penpals" panose="02000400000000000000" pitchFamily="50" charset="0"/>
              </a:rPr>
              <a:t>TPs: What </a:t>
            </a:r>
            <a:r>
              <a:rPr lang="en-US" sz="4000" dirty="0" smtClean="0">
                <a:latin typeface="Sassoon Penpals" panose="02000400000000000000" pitchFamily="50" charset="0"/>
              </a:rPr>
              <a:t>is a quarter? </a:t>
            </a:r>
            <a:endParaRPr lang="en-US" sz="4000" dirty="0">
              <a:latin typeface="Sassoon Penpals" panose="02000400000000000000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7441" y="2505576"/>
            <a:ext cx="9613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Sassoon Penpals" panose="02000400000000000000" pitchFamily="50" charset="0"/>
              </a:rPr>
              <a:t>Today we are going to practice finding a quarter for amounts. </a:t>
            </a:r>
            <a:endParaRPr lang="en-GB" sz="3600" dirty="0"/>
          </a:p>
        </p:txBody>
      </p:sp>
      <p:sp>
        <p:nvSpPr>
          <p:cNvPr id="2" name="Rectangle 1"/>
          <p:cNvSpPr/>
          <p:nvPr/>
        </p:nvSpPr>
        <p:spPr>
          <a:xfrm>
            <a:off x="3102925" y="5830516"/>
            <a:ext cx="5004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https://www.youtube.com/watch?v=5lHXd1cJcMQ</a:t>
            </a:r>
            <a:r>
              <a:rPr lang="en-GB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477" y="3438227"/>
            <a:ext cx="3729470" cy="2167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6842" y="1526668"/>
            <a:ext cx="6503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Sassoon Penpals" panose="02000400000000000000" pitchFamily="50" charset="0"/>
              </a:rPr>
              <a:t>A quarter is </a:t>
            </a:r>
            <a:r>
              <a:rPr lang="en-US" sz="4000" dirty="0">
                <a:solidFill>
                  <a:srgbClr val="0000CC"/>
                </a:solidFill>
                <a:latin typeface="Sassoon Penpals" panose="02000400000000000000" pitchFamily="50" charset="0"/>
              </a:rPr>
              <a:t>___ of four </a:t>
            </a:r>
            <a:r>
              <a:rPr lang="en-US" sz="4000" dirty="0" smtClean="0">
                <a:solidFill>
                  <a:srgbClr val="0000CC"/>
                </a:solidFill>
                <a:latin typeface="Sassoon Penpals" panose="02000400000000000000" pitchFamily="50" charset="0"/>
              </a:rPr>
              <a:t>equal </a:t>
            </a:r>
            <a:r>
              <a:rPr lang="en-US" sz="4000" dirty="0">
                <a:solidFill>
                  <a:srgbClr val="0000CC"/>
                </a:solidFill>
                <a:latin typeface="Sassoon Penpals" panose="02000400000000000000" pitchFamily="50" charset="0"/>
              </a:rPr>
              <a:t>parts. </a:t>
            </a:r>
            <a:endParaRPr lang="en-GB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9148" y="2130928"/>
            <a:ext cx="1233114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ssoon Penpals" panose="02000400000000000000" pitchFamily="50" charset="0"/>
              </a:rPr>
              <a:t>Monday 22</a:t>
            </a:r>
            <a:r>
              <a:rPr lang="en-US" sz="8800" baseline="300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ssoon Penpals" panose="02000400000000000000" pitchFamily="50" charset="0"/>
              </a:rPr>
              <a:t>nd</a:t>
            </a:r>
            <a:r>
              <a:rPr lang="en-US" sz="88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ssoon Penpals" panose="02000400000000000000" pitchFamily="50" charset="0"/>
              </a:rPr>
              <a:t> April 2024</a:t>
            </a:r>
            <a:endParaRPr kumimoji="0" lang="en-US" sz="8800" b="0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6C71B-1AD7-EC4C-8362-E67CAF19D63B}"/>
              </a:ext>
            </a:extLst>
          </p:cNvPr>
          <p:cNvSpPr/>
          <p:nvPr/>
        </p:nvSpPr>
        <p:spPr>
          <a:xfrm>
            <a:off x="9761035" y="0"/>
            <a:ext cx="2694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23.04.24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 for amounts?</a:t>
            </a:r>
            <a:endParaRPr lang="en-GB" sz="2000" b="1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221" y="1365858"/>
            <a:ext cx="445767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latin typeface="Sassoon Penpals" panose="02000400000000000000" pitchFamily="50" charset="0"/>
              </a:rPr>
              <a:t>TPs: How many oranges does each child get?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01082" y="200055"/>
            <a:ext cx="5925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Sassoon Penpals" panose="02000400000000000000" pitchFamily="50" charset="0"/>
              </a:rPr>
              <a:t>The children share 8 oranges equally. 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351" y="846386"/>
            <a:ext cx="7044200" cy="418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6C71B-1AD7-EC4C-8362-E67CAF19D63B}"/>
              </a:ext>
            </a:extLst>
          </p:cNvPr>
          <p:cNvSpPr/>
          <p:nvPr/>
        </p:nvSpPr>
        <p:spPr>
          <a:xfrm>
            <a:off x="9761035" y="0"/>
            <a:ext cx="2694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23.04.24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 for amounts?</a:t>
            </a:r>
            <a:endParaRPr lang="en-GB" sz="2000" b="1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4" y="514405"/>
            <a:ext cx="6534151" cy="35847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2451" y="851298"/>
            <a:ext cx="50482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Sassoon Penpals" panose="02000400000000000000" pitchFamily="50" charset="0"/>
              </a:rPr>
              <a:t>The oranges are shared one by one between the 4 children. </a:t>
            </a:r>
          </a:p>
          <a:p>
            <a:pPr lvl="0"/>
            <a:r>
              <a:rPr lang="en-US" sz="3600" dirty="0">
                <a:solidFill>
                  <a:prstClr val="black"/>
                </a:solidFill>
                <a:latin typeface="Sassoon Penpals" panose="02000400000000000000" pitchFamily="50" charset="0"/>
              </a:rPr>
              <a:t>Each child gets 2 oranges. </a:t>
            </a:r>
          </a:p>
          <a:p>
            <a:pPr lvl="0"/>
            <a:r>
              <a:rPr lang="en-US" sz="3600" dirty="0">
                <a:solidFill>
                  <a:prstClr val="black"/>
                </a:solidFill>
                <a:latin typeface="Sassoon Penpals" panose="02000400000000000000" pitchFamily="50" charset="0"/>
              </a:rPr>
              <a:t>1 quarter of 8 is 2. </a:t>
            </a:r>
            <a:endParaRPr lang="en-GB" sz="3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195" b="48051"/>
          <a:stretch/>
        </p:blipFill>
        <p:spPr>
          <a:xfrm>
            <a:off x="3667125" y="4528455"/>
            <a:ext cx="3867150" cy="17347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56818"/>
          <a:stretch/>
        </p:blipFill>
        <p:spPr>
          <a:xfrm>
            <a:off x="7877175" y="4528455"/>
            <a:ext cx="4114800" cy="17048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7176" y="4479015"/>
            <a:ext cx="35432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0000CC"/>
                </a:solidFill>
                <a:latin typeface="Sassoon Penpals" panose="02000400000000000000" pitchFamily="50" charset="0"/>
              </a:rPr>
              <a:t>We can split them in 2 different ways into quarters. </a:t>
            </a:r>
            <a:endParaRPr lang="en-GB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8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6C71B-1AD7-EC4C-8362-E67CAF19D63B}"/>
              </a:ext>
            </a:extLst>
          </p:cNvPr>
          <p:cNvSpPr/>
          <p:nvPr/>
        </p:nvSpPr>
        <p:spPr>
          <a:xfrm>
            <a:off x="10970710" y="28635"/>
            <a:ext cx="1126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23.04.24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 for amounts?</a:t>
            </a:r>
            <a:endParaRPr lang="en-GB" sz="2000" b="1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5835" y="3324641"/>
            <a:ext cx="4260444" cy="707886"/>
          </a:xfrm>
          <a:prstGeom prst="rect">
            <a:avLst/>
          </a:prstGeom>
          <a:solidFill>
            <a:srgbClr val="FEFCBC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latin typeface="Sassoon Penpals" panose="02000400000000000000" pitchFamily="50" charset="0"/>
              </a:rPr>
              <a:t>TPs: What is the whole?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01" y="892879"/>
            <a:ext cx="6208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assoon Penpals" panose="02000400000000000000" pitchFamily="50" charset="0"/>
              </a:rPr>
              <a:t>This is a </a:t>
            </a:r>
            <a:r>
              <a:rPr lang="en-US" sz="3600" dirty="0" smtClean="0">
                <a:latin typeface="Sassoon Penpals" panose="02000400000000000000" pitchFamily="50" charset="0"/>
              </a:rPr>
              <a:t>quarter of a whole amount.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835" y="1781690"/>
            <a:ext cx="4188731" cy="12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140" y="467372"/>
            <a:ext cx="4761201" cy="47357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32458" y="5451227"/>
            <a:ext cx="10621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Sassoon Penpals" panose="02000400000000000000" pitchFamily="50" charset="0"/>
              </a:rPr>
              <a:t>Let’s put three oranges in each quarter. </a:t>
            </a:r>
          </a:p>
          <a:p>
            <a:pPr algn="ctr"/>
            <a:r>
              <a:rPr lang="en-US" sz="3600" dirty="0">
                <a:latin typeface="Sassoon Penpals" panose="02000400000000000000" pitchFamily="50" charset="0"/>
              </a:rPr>
              <a:t>The whole is 12. 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402"/>
          <a:stretch/>
        </p:blipFill>
        <p:spPr>
          <a:xfrm>
            <a:off x="6452538" y="2913962"/>
            <a:ext cx="2090518" cy="20504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r="1402"/>
          <a:stretch/>
        </p:blipFill>
        <p:spPr>
          <a:xfrm>
            <a:off x="8707066" y="715440"/>
            <a:ext cx="2090518" cy="20504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r="1402"/>
          <a:stretch/>
        </p:blipFill>
        <p:spPr>
          <a:xfrm>
            <a:off x="8619103" y="2904596"/>
            <a:ext cx="2090518" cy="20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6C71B-1AD7-EC4C-8362-E67CAF19D63B}"/>
              </a:ext>
            </a:extLst>
          </p:cNvPr>
          <p:cNvSpPr/>
          <p:nvPr/>
        </p:nvSpPr>
        <p:spPr>
          <a:xfrm>
            <a:off x="11037385" y="0"/>
            <a:ext cx="1040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23.04.24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 for amounts?</a:t>
            </a:r>
            <a:endParaRPr lang="en-GB" sz="2000" b="1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0276" y="275631"/>
            <a:ext cx="828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assoon Penpals" panose="02000400000000000000" pitchFamily="50" charset="0"/>
              </a:rPr>
              <a:t>Share these into quarters and complete the statement.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07" y="1845609"/>
            <a:ext cx="5836523" cy="1192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111" y="1196734"/>
            <a:ext cx="4300539" cy="44544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15025" y="5925925"/>
            <a:ext cx="5953125" cy="646331"/>
          </a:xfrm>
          <a:prstGeom prst="rect">
            <a:avLst/>
          </a:prstGeom>
          <a:solidFill>
            <a:srgbClr val="FEFCBC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Sassoon Penpals" panose="02000400000000000000" pitchFamily="50" charset="0"/>
              </a:rPr>
              <a:t>___ orange is a quarter of 4 oranges.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3637" y="6205468"/>
            <a:ext cx="4945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assoon Penpals" panose="02000400000000000000" pitchFamily="50" charset="0"/>
              </a:rPr>
              <a:t>Adult to use the crossing out method when sharing one by one.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1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6C71B-1AD7-EC4C-8362-E67CAF19D63B}"/>
              </a:ext>
            </a:extLst>
          </p:cNvPr>
          <p:cNvSpPr/>
          <p:nvPr/>
        </p:nvSpPr>
        <p:spPr>
          <a:xfrm>
            <a:off x="11037385" y="0"/>
            <a:ext cx="1040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23.04.24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 for amounts?</a:t>
            </a:r>
            <a:endParaRPr lang="en-GB" sz="2000" b="1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0276" y="275631"/>
            <a:ext cx="828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assoon Penpals" panose="02000400000000000000" pitchFamily="50" charset="0"/>
              </a:rPr>
              <a:t>Share these into quarters and complete the statement.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815" y="1197593"/>
            <a:ext cx="2497860" cy="4262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135" y="1197593"/>
            <a:ext cx="3871915" cy="40104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56767" y="5708435"/>
            <a:ext cx="6200775" cy="646331"/>
          </a:xfrm>
          <a:prstGeom prst="rect">
            <a:avLst/>
          </a:prstGeom>
          <a:solidFill>
            <a:srgbClr val="FEFCBC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Sassoon Penpals" panose="02000400000000000000" pitchFamily="50" charset="0"/>
              </a:rPr>
              <a:t>___ cherries is a quarter of 20 cherries.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0762" y="6354766"/>
            <a:ext cx="4945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assoon Penpals" panose="02000400000000000000" pitchFamily="50" charset="0"/>
              </a:rPr>
              <a:t>Adult to use the crossing out method when sharing one by one.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6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6C71B-1AD7-EC4C-8362-E67CAF19D63B}"/>
              </a:ext>
            </a:extLst>
          </p:cNvPr>
          <p:cNvSpPr/>
          <p:nvPr/>
        </p:nvSpPr>
        <p:spPr>
          <a:xfrm>
            <a:off x="11037385" y="0"/>
            <a:ext cx="1040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23.04.24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 for amounts?</a:t>
            </a:r>
            <a:endParaRPr lang="en-GB" sz="2000" b="1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9879" y="363315"/>
            <a:ext cx="828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Sassoon Penpals" panose="02000400000000000000" pitchFamily="50" charset="0"/>
              </a:rPr>
              <a:t>Let’s count the plums and share them into quarters. </a:t>
            </a:r>
            <a:endParaRPr lang="en-GB" sz="3600" dirty="0"/>
          </a:p>
        </p:txBody>
      </p:sp>
      <p:sp>
        <p:nvSpPr>
          <p:cNvPr id="11" name="Rectangle 10"/>
          <p:cNvSpPr/>
          <p:nvPr/>
        </p:nvSpPr>
        <p:spPr>
          <a:xfrm>
            <a:off x="399157" y="4580800"/>
            <a:ext cx="7401334" cy="707886"/>
          </a:xfrm>
          <a:prstGeom prst="rect">
            <a:avLst/>
          </a:prstGeom>
          <a:solidFill>
            <a:srgbClr val="CC99FF">
              <a:alpha val="56078"/>
            </a:srgbClr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latin typeface="Sassoon Penpals" panose="02000400000000000000" pitchFamily="50" charset="0"/>
              </a:rPr>
              <a:t>A quarter of ____ plums is _____ plums.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5537" y="6240466"/>
            <a:ext cx="4945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assoon Penpals" panose="02000400000000000000" pitchFamily="50" charset="0"/>
              </a:rPr>
              <a:t>Adult to use the crossing out method when sharing one by one.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62" y="1626363"/>
            <a:ext cx="7858125" cy="1476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563" y="1272787"/>
            <a:ext cx="3724275" cy="38575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9879" y="3408187"/>
            <a:ext cx="3741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Sassoon Penpals" panose="02000400000000000000" pitchFamily="50" charset="0"/>
              </a:rPr>
              <a:t>TPs: What is a quarter?</a:t>
            </a:r>
            <a:endParaRPr lang="en-GB" sz="3600" dirty="0">
              <a:solidFill>
                <a:prstClr val="black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E7B05A-8E57-4906-BADB-DD410F5EB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3808" y="5736627"/>
            <a:ext cx="4149666" cy="10219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26A397B-8817-4CA9-ADF7-0F57EF8C819F}"/>
              </a:ext>
            </a:extLst>
          </p:cNvPr>
          <p:cNvSpPr/>
          <p:nvPr/>
        </p:nvSpPr>
        <p:spPr>
          <a:xfrm>
            <a:off x="8013349" y="5814591"/>
            <a:ext cx="3878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prstClr val="black"/>
                </a:solidFill>
                <a:latin typeface="Sassoon Penpals" panose="02000400000000000000" pitchFamily="50" charset="0"/>
              </a:rPr>
              <a:t>Self assessment</a:t>
            </a:r>
          </a:p>
          <a:p>
            <a:r>
              <a:rPr lang="en-GB" dirty="0">
                <a:latin typeface="Sassoon Penpals" panose="02000400000000000000" pitchFamily="50" charset="0"/>
              </a:rPr>
              <a:t>Do you understand how to find 1 </a:t>
            </a:r>
          </a:p>
          <a:p>
            <a:r>
              <a:rPr lang="en-GB" dirty="0">
                <a:latin typeface="Sassoon Penpals" panose="02000400000000000000" pitchFamily="50" charset="0"/>
              </a:rPr>
              <a:t>quarter of an amount? </a:t>
            </a: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65FAED-FB28-4FA7-8143-8C3876EE55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5444" y="6194534"/>
            <a:ext cx="1091279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6C71B-1AD7-EC4C-8362-E67CAF19D63B}"/>
              </a:ext>
            </a:extLst>
          </p:cNvPr>
          <p:cNvSpPr/>
          <p:nvPr/>
        </p:nvSpPr>
        <p:spPr>
          <a:xfrm>
            <a:off x="11037385" y="0"/>
            <a:ext cx="1040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23.04.24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 for amounts?</a:t>
            </a:r>
            <a:endParaRPr lang="en-GB" sz="2000" b="1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2950" y="1845979"/>
            <a:ext cx="4686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Sassoon Penpals" panose="02000400000000000000" pitchFamily="50" charset="0"/>
              </a:rPr>
              <a:t>Let’s find the missing quarters and complete the statement. </a:t>
            </a:r>
            <a:endParaRPr lang="en-GB" sz="3600" dirty="0"/>
          </a:p>
        </p:txBody>
      </p:sp>
      <p:sp>
        <p:nvSpPr>
          <p:cNvPr id="11" name="Rectangle 10"/>
          <p:cNvSpPr/>
          <p:nvPr/>
        </p:nvSpPr>
        <p:spPr>
          <a:xfrm>
            <a:off x="3086100" y="5878760"/>
            <a:ext cx="5035427" cy="707886"/>
          </a:xfrm>
          <a:prstGeom prst="rect">
            <a:avLst/>
          </a:prstGeom>
          <a:solidFill>
            <a:schemeClr val="accent6">
              <a:lumMod val="40000"/>
              <a:lumOff val="60000"/>
              <a:alpha val="56078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latin typeface="Sassoon Penpals" panose="02000400000000000000" pitchFamily="50" charset="0"/>
              </a:rPr>
              <a:t>The whole is ____ pears.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0" y="935906"/>
            <a:ext cx="4781550" cy="47667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62199" y="289575"/>
            <a:ext cx="7743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Sassoon Penpals" panose="02000400000000000000" pitchFamily="50" charset="0"/>
              </a:rPr>
              <a:t>A quarter is 4 pears. What is the whole? 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875" y="1105084"/>
            <a:ext cx="2128838" cy="21892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413" y="3367919"/>
            <a:ext cx="2128838" cy="21892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594" y="3367919"/>
            <a:ext cx="2128838" cy="21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4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6C71B-1AD7-EC4C-8362-E67CAF19D63B}"/>
              </a:ext>
            </a:extLst>
          </p:cNvPr>
          <p:cNvSpPr/>
          <p:nvPr/>
        </p:nvSpPr>
        <p:spPr>
          <a:xfrm>
            <a:off x="11037385" y="0"/>
            <a:ext cx="1040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23.04.24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 for amounts?</a:t>
            </a:r>
            <a:endParaRPr lang="en-GB" sz="2000" b="1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8838" y="3420752"/>
            <a:ext cx="6437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Sassoon Penpals" panose="02000400000000000000" pitchFamily="50" charset="0"/>
              </a:rPr>
              <a:t>What mistake has Tiny made?</a:t>
            </a:r>
          </a:p>
          <a:p>
            <a:r>
              <a:rPr lang="en-GB" sz="3600" dirty="0">
                <a:latin typeface="Sassoon Penpals" panose="02000400000000000000" pitchFamily="50" charset="0"/>
              </a:rPr>
              <a:t>What should </a:t>
            </a:r>
            <a:r>
              <a:rPr lang="en-GB" sz="3600" dirty="0" err="1">
                <a:latin typeface="Sassoon Penpals" panose="02000400000000000000" pitchFamily="50" charset="0"/>
              </a:rPr>
              <a:t>Tiny’s</a:t>
            </a:r>
            <a:r>
              <a:rPr lang="en-GB" sz="3600" dirty="0">
                <a:latin typeface="Sassoon Penpals" panose="02000400000000000000" pitchFamily="50" charset="0"/>
              </a:rPr>
              <a:t> bar model look like?</a:t>
            </a:r>
            <a:endParaRPr lang="en-GB" sz="3600" dirty="0"/>
          </a:p>
        </p:txBody>
      </p:sp>
      <p:sp>
        <p:nvSpPr>
          <p:cNvPr id="14" name="Rectangle 13"/>
          <p:cNvSpPr/>
          <p:nvPr/>
        </p:nvSpPr>
        <p:spPr>
          <a:xfrm>
            <a:off x="2269835" y="564356"/>
            <a:ext cx="7743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Sassoon Penpals" panose="02000400000000000000" pitchFamily="50" charset="0"/>
              </a:rPr>
              <a:t>Tiny is trying to find a quarter of 24.  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838" y="1546606"/>
            <a:ext cx="5616143" cy="1621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835" y="4763077"/>
            <a:ext cx="72580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9556" y="-25546"/>
            <a:ext cx="1424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Task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953808" y="3073861"/>
            <a:ext cx="9423037" cy="43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10013C-6077-0246-ABBF-5769060E992E}"/>
              </a:ext>
            </a:extLst>
          </p:cNvPr>
          <p:cNvSpPr/>
          <p:nvPr/>
        </p:nvSpPr>
        <p:spPr>
          <a:xfrm>
            <a:off x="11056435" y="32593"/>
            <a:ext cx="992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23.04.24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 for amounts?</a:t>
            </a:r>
            <a:endParaRPr lang="en-GB" sz="2000" b="1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E7B05A-8E57-4906-BADB-DD410F5EB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808" y="5736627"/>
            <a:ext cx="4149666" cy="10219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6A397B-8817-4CA9-ADF7-0F57EF8C819F}"/>
              </a:ext>
            </a:extLst>
          </p:cNvPr>
          <p:cNvSpPr/>
          <p:nvPr/>
        </p:nvSpPr>
        <p:spPr>
          <a:xfrm>
            <a:off x="8013349" y="5814591"/>
            <a:ext cx="3878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prstClr val="black"/>
                </a:solidFill>
                <a:latin typeface="Sassoon Penpals" panose="02000400000000000000" pitchFamily="50" charset="0"/>
              </a:rPr>
              <a:t>Self assessment</a:t>
            </a:r>
          </a:p>
          <a:p>
            <a:r>
              <a:rPr lang="en-GB" dirty="0">
                <a:latin typeface="Sassoon Penpals" panose="02000400000000000000" pitchFamily="50" charset="0"/>
              </a:rPr>
              <a:t>Do you understand the task? </a:t>
            </a: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65FAED-FB28-4FA7-8143-8C3876EE5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444" y="6194534"/>
            <a:ext cx="1091279" cy="45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30562" y="975748"/>
            <a:ext cx="91470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Sassoon Penpals" panose="02000400000000000000" pitchFamily="50" charset="0"/>
              </a:rPr>
              <a:t>Count the number of objects for the corresponding numbers.</a:t>
            </a:r>
          </a:p>
          <a:p>
            <a:pPr lvl="0" algn="ctr"/>
            <a:r>
              <a:rPr lang="en-US" sz="3600" dirty="0">
                <a:solidFill>
                  <a:prstClr val="black"/>
                </a:solidFill>
                <a:latin typeface="Sassoon Penpals" panose="02000400000000000000" pitchFamily="50" charset="0"/>
              </a:rPr>
              <a:t> Split the amounts into quarters and say what 1 quarter is. 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7337" y="2162348"/>
            <a:ext cx="104535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rgbClr val="0000CC"/>
                </a:solidFill>
                <a:latin typeface="Sassoon Penpals" panose="02000400000000000000" pitchFamily="50" charset="0"/>
              </a:rPr>
              <a:t>12       16      20     24     28</a:t>
            </a:r>
            <a:endParaRPr lang="en-GB" sz="4800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5594" y="5328335"/>
            <a:ext cx="6067631" cy="1323439"/>
          </a:xfrm>
          <a:prstGeom prst="rect">
            <a:avLst/>
          </a:prstGeom>
          <a:solidFill>
            <a:srgbClr val="CC99FF">
              <a:alpha val="56078"/>
            </a:srgbClr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latin typeface="Sassoon Penpals" panose="02000400000000000000" pitchFamily="50" charset="0"/>
              </a:rPr>
              <a:t>The whole number is ______.</a:t>
            </a:r>
          </a:p>
          <a:p>
            <a:r>
              <a:rPr lang="en-US" sz="4000" dirty="0">
                <a:latin typeface="Sassoon Penpals" panose="02000400000000000000" pitchFamily="50" charset="0"/>
              </a:rPr>
              <a:t>1 quarter is of _____ is _____.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207" y="3743903"/>
            <a:ext cx="6162516" cy="132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804" y="3609703"/>
            <a:ext cx="2123209" cy="1536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337" y="3582561"/>
            <a:ext cx="14382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9148" y="2130928"/>
            <a:ext cx="1233114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assoon Penpals" panose="02000400000000000000" pitchFamily="50" charset="0"/>
              </a:rPr>
              <a:t>Wednesday 24</a:t>
            </a:r>
            <a:r>
              <a:rPr kumimoji="0" lang="en-US" sz="8800" b="0" i="0" u="none" strike="noStrike" kern="1200" cap="none" spc="0" normalizeH="0" baseline="3000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assoon Penpals" panose="02000400000000000000" pitchFamily="50" charset="0"/>
              </a:rPr>
              <a:t>th</a:t>
            </a:r>
            <a:r>
              <a:rPr kumimoji="0" lang="en-US" sz="8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assoon Penpals" panose="02000400000000000000" pitchFamily="50" charset="0"/>
              </a:rPr>
              <a:t> </a:t>
            </a:r>
            <a:r>
              <a:rPr lang="en-US" sz="88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ssoon Penpals" panose="02000400000000000000" pitchFamily="50" charset="0"/>
              </a:rPr>
              <a:t>April 2024 </a:t>
            </a:r>
            <a:endParaRPr kumimoji="0" lang="en-US" sz="8800" b="0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124418"/>
            <a:ext cx="10979375" cy="6547671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1287" t="19408" r="5847" b="14790"/>
          <a:stretch/>
        </p:blipFill>
        <p:spPr>
          <a:xfrm>
            <a:off x="1191482" y="194639"/>
            <a:ext cx="21336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026" y="4757336"/>
            <a:ext cx="2133785" cy="1828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00E55C-136B-3044-9977-E27452635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2" t="14163" r="12630" b="16637"/>
          <a:stretch>
            <a:fillRect/>
          </a:stretch>
        </p:blipFill>
        <p:spPr bwMode="auto">
          <a:xfrm>
            <a:off x="4003034" y="697393"/>
            <a:ext cx="4509497" cy="5463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0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22238" y="0"/>
            <a:ext cx="312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Sassoon Penpals" panose="02000400000000000000" pitchFamily="50" charset="0"/>
              </a:rPr>
              <a:t>L.Q. Can I count by 2s?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2C97B4-53FB-8049-B127-F057195ADBD7}"/>
              </a:ext>
            </a:extLst>
          </p:cNvPr>
          <p:cNvSpPr/>
          <p:nvPr/>
        </p:nvSpPr>
        <p:spPr>
          <a:xfrm>
            <a:off x="10826555" y="0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u="sng" dirty="0">
                <a:solidFill>
                  <a:prstClr val="black"/>
                </a:solidFill>
                <a:latin typeface="Sassoon Penpals" panose="02000400000000000000" pitchFamily="50" charset="0"/>
              </a:rPr>
              <a:t>24.04.24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FF8008-908E-FA4A-AB9E-7FB659AC7F08}"/>
              </a:ext>
            </a:extLst>
          </p:cNvPr>
          <p:cNvSpPr txBox="1"/>
          <p:nvPr/>
        </p:nvSpPr>
        <p:spPr>
          <a:xfrm>
            <a:off x="3393203" y="949580"/>
            <a:ext cx="5120455" cy="461665"/>
          </a:xfrm>
          <a:custGeom>
            <a:avLst/>
            <a:gdLst>
              <a:gd name="connsiteX0" fmla="*/ 0 w 5120455"/>
              <a:gd name="connsiteY0" fmla="*/ 0 h 461665"/>
              <a:gd name="connsiteX1" fmla="*/ 5120455 w 5120455"/>
              <a:gd name="connsiteY1" fmla="*/ 0 h 461665"/>
              <a:gd name="connsiteX2" fmla="*/ 5120455 w 5120455"/>
              <a:gd name="connsiteY2" fmla="*/ 461665 h 461665"/>
              <a:gd name="connsiteX3" fmla="*/ 0 w 5120455"/>
              <a:gd name="connsiteY3" fmla="*/ 461665 h 461665"/>
              <a:gd name="connsiteX4" fmla="*/ 0 w 51204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0455" h="461665" fill="none" extrusionOk="0">
                <a:moveTo>
                  <a:pt x="0" y="0"/>
                </a:moveTo>
                <a:cubicBezTo>
                  <a:pt x="1576070" y="-161543"/>
                  <a:pt x="3955741" y="84403"/>
                  <a:pt x="5120455" y="0"/>
                </a:cubicBezTo>
                <a:cubicBezTo>
                  <a:pt x="5133763" y="54895"/>
                  <a:pt x="5139149" y="309714"/>
                  <a:pt x="5120455" y="461665"/>
                </a:cubicBezTo>
                <a:cubicBezTo>
                  <a:pt x="3754529" y="449525"/>
                  <a:pt x="2189265" y="441361"/>
                  <a:pt x="0" y="461665"/>
                </a:cubicBezTo>
                <a:cubicBezTo>
                  <a:pt x="1983" y="254211"/>
                  <a:pt x="6489" y="200353"/>
                  <a:pt x="0" y="0"/>
                </a:cubicBezTo>
                <a:close/>
              </a:path>
              <a:path w="5120455" h="461665" stroke="0" extrusionOk="0">
                <a:moveTo>
                  <a:pt x="0" y="0"/>
                </a:moveTo>
                <a:cubicBezTo>
                  <a:pt x="1478841" y="-39503"/>
                  <a:pt x="2637594" y="144835"/>
                  <a:pt x="5120455" y="0"/>
                </a:cubicBezTo>
                <a:cubicBezTo>
                  <a:pt x="5128812" y="121651"/>
                  <a:pt x="5095733" y="349534"/>
                  <a:pt x="5120455" y="461665"/>
                </a:cubicBezTo>
                <a:cubicBezTo>
                  <a:pt x="4501319" y="410296"/>
                  <a:pt x="1292738" y="550236"/>
                  <a:pt x="0" y="461665"/>
                </a:cubicBezTo>
                <a:cubicBezTo>
                  <a:pt x="34331" y="283181"/>
                  <a:pt x="40995" y="97363"/>
                  <a:pt x="0" y="0"/>
                </a:cubicBezTo>
                <a:close/>
              </a:path>
            </a:pathLst>
          </a:custGeom>
          <a:solidFill>
            <a:srgbClr val="FFC000">
              <a:alpha val="67059"/>
            </a:srgbClr>
          </a:solidFill>
          <a:ln>
            <a:extLst>
              <a:ext uri="{C807C97D-BFC1-408E-A445-0C87EB9F89A2}">
                <ask:lineSketchStyleProps xmlns="" xmlns:ask="http://schemas.microsoft.com/office/drawing/2018/sketchyshapes" sd="247059902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 Penpals" panose="02000400000000000000" pitchFamily="50" charset="0"/>
              </a:rPr>
              <a:t>Let’s sing the counting by 2 song.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09" r="6680" b="9939"/>
          <a:stretch/>
        </p:blipFill>
        <p:spPr>
          <a:xfrm>
            <a:off x="2875029" y="1846383"/>
            <a:ext cx="6309343" cy="30421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80200" y="5323660"/>
            <a:ext cx="5074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https://www.youtube.com/watch?v=GvTcpfSnOMQ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53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42" y="400110"/>
            <a:ext cx="1670384" cy="1909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1874" y="867763"/>
            <a:ext cx="8899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000" u="sng" dirty="0">
                <a:solidFill>
                  <a:prstClr val="black"/>
                </a:solidFill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 for amounts?</a:t>
            </a:r>
            <a:endParaRPr lang="en-GB" sz="4000" b="1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8534" y="3004504"/>
            <a:ext cx="652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Steps to </a:t>
            </a:r>
            <a:r>
              <a:rPr lang="en-GB" sz="3200" dirty="0">
                <a:solidFill>
                  <a:prstClr val="black"/>
                </a:solidFill>
                <a:latin typeface="Sassoon Penpals" panose="02000400000000000000" pitchFamily="50" charset="0"/>
              </a:rPr>
              <a:t>success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96" y="3495173"/>
            <a:ext cx="2455446" cy="1927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68501" y="3010944"/>
            <a:ext cx="78988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latin typeface="Sassoon Penpals" panose="02000400000000000000" pitchFamily="50" charset="0"/>
            </a:endParaRPr>
          </a:p>
          <a:p>
            <a:endParaRPr lang="en-GB" sz="2800" dirty="0">
              <a:latin typeface="Sassoon Penpals" panose="02000400000000000000" pitchFamily="50" charset="0"/>
            </a:endParaRPr>
          </a:p>
          <a:p>
            <a:endParaRPr lang="en-GB" sz="2800" dirty="0">
              <a:latin typeface="Sassoon Penpals" panose="020004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FC925D-556C-0D4B-B0D2-A2F479A69FBB}"/>
              </a:ext>
            </a:extLst>
          </p:cNvPr>
          <p:cNvSpPr/>
          <p:nvPr/>
        </p:nvSpPr>
        <p:spPr>
          <a:xfrm>
            <a:off x="3076765" y="3869729"/>
            <a:ext cx="83171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200" dirty="0">
                <a:solidFill>
                  <a:prstClr val="black"/>
                </a:solidFill>
                <a:latin typeface="Sassoon Penpals" panose="02000400000000000000" pitchFamily="50" charset="0"/>
              </a:rPr>
              <a:t>I understand what a quarter is.</a:t>
            </a:r>
          </a:p>
          <a:p>
            <a:pPr lvl="0">
              <a:defRPr/>
            </a:pPr>
            <a:endParaRPr lang="en-GB" sz="3200" dirty="0">
              <a:solidFill>
                <a:prstClr val="black"/>
              </a:solidFill>
              <a:latin typeface="Sassoon Penpals" panose="02000400000000000000" pitchFamily="50" charset="0"/>
            </a:endParaRPr>
          </a:p>
          <a:p>
            <a:pPr lvl="0">
              <a:defRPr/>
            </a:pPr>
            <a:r>
              <a:rPr lang="en-GB" sz="3200" dirty="0">
                <a:solidFill>
                  <a:prstClr val="black"/>
                </a:solidFill>
                <a:latin typeface="Sassoon Penpals" panose="02000400000000000000" pitchFamily="50" charset="0"/>
              </a:rPr>
              <a:t>I can confidently find a quarter of each amount.</a:t>
            </a:r>
          </a:p>
          <a:p>
            <a:pPr lvl="0">
              <a:defRPr/>
            </a:pPr>
            <a:endParaRPr lang="en-GB" sz="3200" dirty="0">
              <a:solidFill>
                <a:prstClr val="black"/>
              </a:solidFill>
              <a:latin typeface="Sassoon Penpals" panose="02000400000000000000" pitchFamily="50" charset="0"/>
            </a:endParaRPr>
          </a:p>
          <a:p>
            <a:pPr lvl="0">
              <a:defRPr/>
            </a:pPr>
            <a:r>
              <a:rPr lang="en-GB" sz="3200" dirty="0">
                <a:solidFill>
                  <a:prstClr val="black"/>
                </a:solidFill>
                <a:latin typeface="Sassoon Penpals" panose="02000400000000000000" pitchFamily="50" charset="0"/>
              </a:rPr>
              <a:t>I can explain my method of finding a quarter. </a:t>
            </a:r>
          </a:p>
          <a:p>
            <a:pPr lvl="0">
              <a:defRPr/>
            </a:pPr>
            <a:endParaRPr lang="en-GB" sz="3200" dirty="0">
              <a:solidFill>
                <a:prstClr val="black"/>
              </a:solidFill>
              <a:latin typeface="Sassoon Penpals" panose="02000400000000000000" pitchFamily="50" charset="0"/>
            </a:endParaRPr>
          </a:p>
          <a:p>
            <a:pPr lvl="0">
              <a:defRPr/>
            </a:pPr>
            <a:endParaRPr lang="en-GB" sz="3200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ED3173-B6BC-5047-BC6A-B47988A87C19}"/>
              </a:ext>
            </a:extLst>
          </p:cNvPr>
          <p:cNvSpPr/>
          <p:nvPr/>
        </p:nvSpPr>
        <p:spPr>
          <a:xfrm>
            <a:off x="9372430" y="0"/>
            <a:ext cx="2694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24.04.24</a:t>
            </a:r>
            <a:endParaRPr lang="en-GB" sz="4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9960" y="0"/>
            <a:ext cx="5087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Sassoon Penpals" panose="02000400000000000000" pitchFamily="50" charset="0"/>
              </a:rPr>
              <a:t>Star words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285950" y="41306"/>
            <a:ext cx="924910" cy="118551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80540" y="6208486"/>
            <a:ext cx="630621" cy="520033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10794127" y="3094933"/>
            <a:ext cx="924910" cy="118551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11249758" y="132973"/>
            <a:ext cx="609600" cy="49601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771" y="5474855"/>
            <a:ext cx="682811" cy="5608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2287" y="4028109"/>
            <a:ext cx="3119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assoon Penpals" panose="02000400000000000000" pitchFamily="50" charset="0"/>
              </a:rPr>
              <a:t>quarter / quarters</a:t>
            </a:r>
            <a:endParaRPr lang="en-GB" sz="4000" b="1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52D538-96BF-2445-A725-F283F574EA34}"/>
              </a:ext>
            </a:extLst>
          </p:cNvPr>
          <p:cNvSpPr/>
          <p:nvPr/>
        </p:nvSpPr>
        <p:spPr>
          <a:xfrm>
            <a:off x="5493046" y="3720332"/>
            <a:ext cx="1497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atin typeface="Sassoon Penpals" panose="02000400000000000000"/>
                <a:ea typeface="Times New Roman" panose="02020603050405020304" pitchFamily="18" charset="0"/>
                <a:cs typeface="Arial" panose="020B0604020202020204" pitchFamily="34" charset="0"/>
              </a:rPr>
              <a:t>equal</a:t>
            </a:r>
          </a:p>
          <a:p>
            <a:r>
              <a:rPr lang="en-GB" sz="4000" b="1" dirty="0">
                <a:solidFill>
                  <a:srgbClr val="FF0000"/>
                </a:solidFill>
                <a:latin typeface="Sassoon Penpals" panose="0200040000000000000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3E1BB6-4CD8-E542-9547-A689594D7267}"/>
              </a:ext>
            </a:extLst>
          </p:cNvPr>
          <p:cNvSpPr txBox="1"/>
          <p:nvPr/>
        </p:nvSpPr>
        <p:spPr>
          <a:xfrm>
            <a:off x="8181566" y="3687692"/>
            <a:ext cx="2045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4000" dirty="0">
                <a:effectLst/>
                <a:latin typeface="Sassoon Penpals" panose="02000400000000000000"/>
                <a:ea typeface="Times New Roman" panose="02020603050405020304" pitchFamily="18" charset="0"/>
                <a:cs typeface="Calibri" panose="020F0502020204030204" pitchFamily="34" charset="0"/>
              </a:rPr>
              <a:t>unequal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D4BC18-5B9C-9442-8A98-4F366316C675}"/>
              </a:ext>
            </a:extLst>
          </p:cNvPr>
          <p:cNvSpPr txBox="1"/>
          <p:nvPr/>
        </p:nvSpPr>
        <p:spPr>
          <a:xfrm>
            <a:off x="6680121" y="974975"/>
            <a:ext cx="3981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Sassoon Penpals" panose="0200040000000000000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GB" sz="4000" dirty="0">
                <a:effectLst/>
                <a:latin typeface="Sassoon Penpals" panose="02000400000000000000"/>
                <a:ea typeface="Times New Roman" panose="02020603050405020304" pitchFamily="18" charset="0"/>
                <a:cs typeface="Calibri" panose="020F0502020204030204" pitchFamily="34" charset="0"/>
              </a:rPr>
              <a:t>hole / total amount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026096" y="974975"/>
            <a:ext cx="1580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Sassoon Penpals" panose="02000400000000000000"/>
                <a:ea typeface="Times New Roman" panose="02020603050405020304" pitchFamily="18" charset="0"/>
                <a:cs typeface="Calibri" panose="020F0502020204030204" pitchFamily="34" charset="0"/>
              </a:rPr>
              <a:t>fractions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096" y="1615456"/>
            <a:ext cx="1488931" cy="1915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70" y="1667465"/>
            <a:ext cx="3800874" cy="714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t="56818"/>
          <a:stretch/>
        </p:blipFill>
        <p:spPr>
          <a:xfrm>
            <a:off x="1128964" y="4825504"/>
            <a:ext cx="3134459" cy="1298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2138" y="4382052"/>
            <a:ext cx="1269692" cy="2262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4041" y="4396294"/>
            <a:ext cx="2837976" cy="9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4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6C71B-1AD7-EC4C-8362-E67CAF19D63B}"/>
              </a:ext>
            </a:extLst>
          </p:cNvPr>
          <p:cNvSpPr/>
          <p:nvPr/>
        </p:nvSpPr>
        <p:spPr>
          <a:xfrm>
            <a:off x="11037385" y="0"/>
            <a:ext cx="1040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24.04.24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 for amounts?</a:t>
            </a:r>
            <a:endParaRPr lang="en-GB" sz="2000" b="1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4943" y="383101"/>
            <a:ext cx="828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assoon Penpals" panose="02000400000000000000" pitchFamily="50" charset="0"/>
              </a:rPr>
              <a:t>Share these into quarters and answer the questions.</a:t>
            </a:r>
            <a:endParaRPr lang="en-GB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840" y="1113608"/>
            <a:ext cx="3918301" cy="40585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76216" y="5966035"/>
            <a:ext cx="4945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assoon Penpals" panose="02000400000000000000" pitchFamily="50" charset="0"/>
              </a:rPr>
              <a:t>Adult to use the crossing out method when sharing one by one.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236" y="1426394"/>
            <a:ext cx="2827063" cy="32749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3637" y="2186688"/>
            <a:ext cx="4276836" cy="1754326"/>
          </a:xfrm>
          <a:prstGeom prst="rect">
            <a:avLst/>
          </a:prstGeom>
          <a:solidFill>
            <a:srgbClr val="FEFCBC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Sassoon Penpals" panose="02000400000000000000" pitchFamily="50" charset="0"/>
              </a:rPr>
              <a:t>What is the whole?</a:t>
            </a:r>
          </a:p>
          <a:p>
            <a:r>
              <a:rPr lang="en-US" sz="3600" dirty="0">
                <a:latin typeface="Sassoon Penpals" panose="02000400000000000000" pitchFamily="50" charset="0"/>
              </a:rPr>
              <a:t>How many is in each part?</a:t>
            </a:r>
          </a:p>
          <a:p>
            <a:r>
              <a:rPr lang="en-US" sz="3600" dirty="0">
                <a:latin typeface="Sassoon Penpals" panose="02000400000000000000" pitchFamily="50" charset="0"/>
              </a:rPr>
              <a:t>What is 1 quarter?</a:t>
            </a:r>
          </a:p>
        </p:txBody>
      </p:sp>
    </p:spTree>
    <p:extLst>
      <p:ext uri="{BB962C8B-B14F-4D97-AF65-F5344CB8AC3E}">
        <p14:creationId xmlns:p14="http://schemas.microsoft.com/office/powerpoint/2010/main" val="42861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6C71B-1AD7-EC4C-8362-E67CAF19D63B}"/>
              </a:ext>
            </a:extLst>
          </p:cNvPr>
          <p:cNvSpPr/>
          <p:nvPr/>
        </p:nvSpPr>
        <p:spPr>
          <a:xfrm>
            <a:off x="11037385" y="0"/>
            <a:ext cx="1040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24.04.24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 for amounts?</a:t>
            </a:r>
            <a:endParaRPr lang="en-GB" sz="2000" b="1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0276" y="275631"/>
            <a:ext cx="828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assoon Penpals" panose="02000400000000000000" pitchFamily="50" charset="0"/>
              </a:rPr>
              <a:t>Share these into quarters and answer these questions.</a:t>
            </a:r>
            <a:endParaRPr lang="en-GB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832" y="1062816"/>
            <a:ext cx="3360378" cy="34806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8810" y="4638142"/>
            <a:ext cx="4276836" cy="1754326"/>
          </a:xfrm>
          <a:prstGeom prst="rect">
            <a:avLst/>
          </a:prstGeom>
          <a:solidFill>
            <a:srgbClr val="FEFCBC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Sassoon Penpals" panose="02000400000000000000" pitchFamily="50" charset="0"/>
              </a:rPr>
              <a:t>What is the whole?</a:t>
            </a:r>
          </a:p>
          <a:p>
            <a:r>
              <a:rPr lang="en-US" sz="3600" dirty="0">
                <a:latin typeface="Sassoon Penpals" panose="02000400000000000000" pitchFamily="50" charset="0"/>
              </a:rPr>
              <a:t>How many is in each part?</a:t>
            </a:r>
          </a:p>
          <a:p>
            <a:r>
              <a:rPr lang="en-US" sz="3600" dirty="0">
                <a:latin typeface="Sassoon Penpals" panose="02000400000000000000" pitchFamily="50" charset="0"/>
              </a:rPr>
              <a:t>What is 1 quarter?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04436" y="6487177"/>
            <a:ext cx="4945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assoon Penpals" panose="02000400000000000000" pitchFamily="50" charset="0"/>
              </a:rPr>
              <a:t>Adult to use the crossing out method when sharing one by one.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41793" y="862345"/>
            <a:ext cx="2609679" cy="30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6C71B-1AD7-EC4C-8362-E67CAF19D63B}"/>
              </a:ext>
            </a:extLst>
          </p:cNvPr>
          <p:cNvSpPr/>
          <p:nvPr/>
        </p:nvSpPr>
        <p:spPr>
          <a:xfrm>
            <a:off x="11037385" y="0"/>
            <a:ext cx="1040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24.04.24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 for amounts?</a:t>
            </a:r>
            <a:endParaRPr lang="en-GB" sz="2000" b="1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5254" y="1449830"/>
            <a:ext cx="467726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Sassoon Penpals" panose="02000400000000000000" pitchFamily="50" charset="0"/>
              </a:rPr>
              <a:t>Which row of pictures show quarters?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009" y="599963"/>
            <a:ext cx="5838063" cy="44712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27676" y="3699878"/>
            <a:ext cx="5776395" cy="1371299"/>
          </a:xfrm>
          <a:prstGeom prst="round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16555" y="3699879"/>
            <a:ext cx="50946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Sassoon Penpals" panose="02000400000000000000" pitchFamily="50" charset="0"/>
              </a:rPr>
              <a:t>The bottom row shows quarters </a:t>
            </a:r>
          </a:p>
          <a:p>
            <a:r>
              <a:rPr lang="en-US" sz="3600" dirty="0">
                <a:solidFill>
                  <a:prstClr val="black"/>
                </a:solidFill>
                <a:latin typeface="Sassoon Penpals" panose="02000400000000000000" pitchFamily="50" charset="0"/>
              </a:rPr>
              <a:t>because there are 4 equal parts. 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E7B05A-8E57-4906-BADB-DD410F5EB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808" y="5736627"/>
            <a:ext cx="4149666" cy="102198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6A397B-8817-4CA9-ADF7-0F57EF8C819F}"/>
              </a:ext>
            </a:extLst>
          </p:cNvPr>
          <p:cNvSpPr/>
          <p:nvPr/>
        </p:nvSpPr>
        <p:spPr>
          <a:xfrm>
            <a:off x="8013349" y="5814591"/>
            <a:ext cx="3878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prstClr val="black"/>
                </a:solidFill>
                <a:latin typeface="Sassoon Penpals" panose="02000400000000000000" pitchFamily="50" charset="0"/>
              </a:rPr>
              <a:t>Self assessment</a:t>
            </a:r>
          </a:p>
          <a:p>
            <a:r>
              <a:rPr lang="en-GB" dirty="0">
                <a:latin typeface="Sassoon Penpals" panose="02000400000000000000" pitchFamily="50" charset="0"/>
              </a:rPr>
              <a:t>Do you understand what quarters </a:t>
            </a:r>
          </a:p>
          <a:p>
            <a:r>
              <a:rPr lang="en-GB" dirty="0">
                <a:latin typeface="Sassoon Penpals" panose="02000400000000000000" pitchFamily="50" charset="0"/>
              </a:rPr>
              <a:t>mean? </a:t>
            </a: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F65FAED-FB28-4FA7-8143-8C3876EE5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5444" y="6194534"/>
            <a:ext cx="1091279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6C71B-1AD7-EC4C-8362-E67CAF19D63B}"/>
              </a:ext>
            </a:extLst>
          </p:cNvPr>
          <p:cNvSpPr/>
          <p:nvPr/>
        </p:nvSpPr>
        <p:spPr>
          <a:xfrm>
            <a:off x="11037385" y="0"/>
            <a:ext cx="1040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24.04.24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 for amounts?</a:t>
            </a:r>
            <a:endParaRPr lang="en-GB" sz="2000" b="1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328" y="1292692"/>
            <a:ext cx="6526469" cy="9618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79129" y="255381"/>
            <a:ext cx="371796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Sassoon Penpals" panose="02000400000000000000" pitchFamily="50" charset="0"/>
              </a:rPr>
              <a:t>Complete the sentence.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17049" y="2500822"/>
            <a:ext cx="5287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Sassoon Penpals" panose="02000400000000000000" pitchFamily="50" charset="0"/>
              </a:rPr>
              <a:t>TPs: A quarter of 12 is ______. 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4248401" y="3474254"/>
            <a:ext cx="371796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Sassoon Penpals" panose="02000400000000000000" pitchFamily="50" charset="0"/>
              </a:rPr>
              <a:t>Complete the sentence.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80179" y="5814395"/>
            <a:ext cx="5360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Sassoon Penpals" panose="02000400000000000000" pitchFamily="50" charset="0"/>
              </a:rPr>
              <a:t>TPs: A quarter of 20 is ______.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129" y="4226272"/>
            <a:ext cx="39433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6C71B-1AD7-EC4C-8362-E67CAF19D63B}"/>
              </a:ext>
            </a:extLst>
          </p:cNvPr>
          <p:cNvSpPr/>
          <p:nvPr/>
        </p:nvSpPr>
        <p:spPr>
          <a:xfrm>
            <a:off x="11037385" y="0"/>
            <a:ext cx="1040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24.04.24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 for amounts?</a:t>
            </a:r>
            <a:endParaRPr lang="en-GB" sz="2000" b="1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2393" y="679594"/>
            <a:ext cx="510341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Sassoon Penpals" panose="02000400000000000000" pitchFamily="50" charset="0"/>
              </a:rPr>
              <a:t>A quarter of a number is 4.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0545" y="3776949"/>
            <a:ext cx="45961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Sassoon Penpals" panose="02000400000000000000" pitchFamily="50" charset="0"/>
              </a:rPr>
              <a:t>TPs: Do you agree with Ron?</a:t>
            </a:r>
          </a:p>
          <a:p>
            <a:r>
              <a:rPr lang="en-US" sz="3600" dirty="0">
                <a:solidFill>
                  <a:prstClr val="black"/>
                </a:solidFill>
                <a:latin typeface="Sassoon Penpals" panose="02000400000000000000" pitchFamily="50" charset="0"/>
              </a:rPr>
              <a:t>Explain your answer.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27" y="1605409"/>
            <a:ext cx="4264167" cy="16312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155" y="679594"/>
            <a:ext cx="4781550" cy="4766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0594" y="873760"/>
            <a:ext cx="2128838" cy="21892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136" y="3160073"/>
            <a:ext cx="2128838" cy="21892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0594" y="3160073"/>
            <a:ext cx="2128838" cy="21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1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9556" y="-25546"/>
            <a:ext cx="1424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Task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953808" y="3073861"/>
            <a:ext cx="9423037" cy="43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10013C-6077-0246-ABBF-5769060E992E}"/>
              </a:ext>
            </a:extLst>
          </p:cNvPr>
          <p:cNvSpPr/>
          <p:nvPr/>
        </p:nvSpPr>
        <p:spPr>
          <a:xfrm>
            <a:off x="10028641" y="-21787"/>
            <a:ext cx="2203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24.04.24</a:t>
            </a:r>
            <a:endParaRPr lang="en-GB" sz="4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E7B05A-8E57-4906-BADB-DD410F5EB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808" y="5736627"/>
            <a:ext cx="4149666" cy="10219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6A397B-8817-4CA9-ADF7-0F57EF8C819F}"/>
              </a:ext>
            </a:extLst>
          </p:cNvPr>
          <p:cNvSpPr/>
          <p:nvPr/>
        </p:nvSpPr>
        <p:spPr>
          <a:xfrm>
            <a:off x="8013349" y="5814591"/>
            <a:ext cx="3878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prstClr val="black"/>
                </a:solidFill>
                <a:latin typeface="Sassoon Penpals" panose="02000400000000000000" pitchFamily="50" charset="0"/>
              </a:rPr>
              <a:t>Self assessment</a:t>
            </a:r>
          </a:p>
          <a:p>
            <a:r>
              <a:rPr lang="en-GB" dirty="0">
                <a:latin typeface="Sassoon Penpals" panose="02000400000000000000" pitchFamily="50" charset="0"/>
              </a:rPr>
              <a:t>Do you understand the tasks? </a:t>
            </a: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65FAED-FB28-4FA7-8143-8C3876EE5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444" y="6194534"/>
            <a:ext cx="1091279" cy="457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A6623A-B889-4EB0-807E-DE8FEE88B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1" y="1049575"/>
            <a:ext cx="7099525" cy="4483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A2D815-32E0-4D06-8A02-FDD87313A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0453" y="1472058"/>
            <a:ext cx="4766270" cy="31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9148" y="2130928"/>
            <a:ext cx="1233114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assoon Penpals" panose="02000400000000000000" pitchFamily="50" charset="0"/>
              </a:rPr>
              <a:t>Thursday 25</a:t>
            </a:r>
            <a:r>
              <a:rPr kumimoji="0" lang="en-US" sz="8800" b="0" i="0" u="none" strike="noStrike" kern="1200" cap="none" spc="0" normalizeH="0" baseline="3000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assoon Penpals" panose="02000400000000000000" pitchFamily="50" charset="0"/>
              </a:rPr>
              <a:t>th</a:t>
            </a:r>
            <a:r>
              <a:rPr kumimoji="0" lang="en-US" sz="8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assoon Penpals" panose="02000400000000000000" pitchFamily="50" charset="0"/>
              </a:rPr>
              <a:t> </a:t>
            </a:r>
            <a:r>
              <a:rPr lang="en-US" sz="88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ssoon Penpals" panose="02000400000000000000" pitchFamily="50" charset="0"/>
              </a:rPr>
              <a:t>April 2024 </a:t>
            </a:r>
            <a:endParaRPr kumimoji="0" lang="en-US" sz="8800" b="0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5669" y="84275"/>
            <a:ext cx="810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L.Q</a:t>
            </a:r>
            <a:r>
              <a:rPr lang="en-GB" sz="2800" u="sng" dirty="0">
                <a:solidFill>
                  <a:prstClr val="black"/>
                </a:solidFill>
                <a:latin typeface="Sassoon Penpals" panose="02000400000000000000" pitchFamily="50" charset="0"/>
              </a:rPr>
              <a:t>. can we read numerals in words. 1-10 </a:t>
            </a:r>
            <a:endParaRPr kumimoji="0" lang="en-GB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368DB-403A-F44C-9195-CD5162A65F5D}"/>
              </a:ext>
            </a:extLst>
          </p:cNvPr>
          <p:cNvSpPr/>
          <p:nvPr/>
        </p:nvSpPr>
        <p:spPr>
          <a:xfrm>
            <a:off x="9761035" y="0"/>
            <a:ext cx="2694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24.04.2023</a:t>
            </a:r>
            <a:endParaRPr lang="en-GB" sz="2000" b="1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C2DC50F-55BF-1349-9E92-4DF47F107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23" t="15209" r="33478" b="78720"/>
          <a:stretch/>
        </p:blipFill>
        <p:spPr>
          <a:xfrm>
            <a:off x="9052261" y="1059720"/>
            <a:ext cx="1842905" cy="7600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8DC1C1-D43B-0041-8D66-8BE2FBF45E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23" t="41529" r="33478" b="52496"/>
          <a:stretch/>
        </p:blipFill>
        <p:spPr>
          <a:xfrm>
            <a:off x="4924293" y="1170511"/>
            <a:ext cx="1872242" cy="7600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DFCE43A-5FB5-6B4F-B21B-A555400A8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23" t="74879" r="33478" b="16264"/>
          <a:stretch/>
        </p:blipFill>
        <p:spPr>
          <a:xfrm>
            <a:off x="698574" y="3019594"/>
            <a:ext cx="1919743" cy="11552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E249DB0-30A4-F749-B23F-70369ECB6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23" t="59082" r="33478" b="34138"/>
          <a:stretch/>
        </p:blipFill>
        <p:spPr>
          <a:xfrm>
            <a:off x="1208723" y="1309111"/>
            <a:ext cx="1826143" cy="8411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2816371-0E69-794C-A329-8092F5140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23" t="32128" r="33478" b="59559"/>
          <a:stretch/>
        </p:blipFill>
        <p:spPr>
          <a:xfrm>
            <a:off x="6172565" y="2663382"/>
            <a:ext cx="2040210" cy="11522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684F6A4-51A7-BB43-9E7E-7B9728CED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23" t="23309" r="33478" b="69796"/>
          <a:stretch/>
        </p:blipFill>
        <p:spPr>
          <a:xfrm>
            <a:off x="6480164" y="4889658"/>
            <a:ext cx="1879615" cy="8804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8523614-D9A5-2644-9E7F-9C80B5A75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23" t="85646" r="33478" b="9091"/>
          <a:stretch/>
        </p:blipFill>
        <p:spPr>
          <a:xfrm>
            <a:off x="9153896" y="3239493"/>
            <a:ext cx="2125539" cy="7600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ACBF9AE-E446-6F48-AFBB-F29BE2E578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23" t="66675" r="33478" b="25915"/>
          <a:stretch/>
        </p:blipFill>
        <p:spPr>
          <a:xfrm>
            <a:off x="9153896" y="5053665"/>
            <a:ext cx="1741270" cy="87655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6BF8309-B8BB-A845-8CFF-E26907EF3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23" t="49863" r="33478" b="43167"/>
          <a:stretch/>
        </p:blipFill>
        <p:spPr>
          <a:xfrm>
            <a:off x="659105" y="5349571"/>
            <a:ext cx="1776268" cy="8411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3697BD-B7D7-4C4B-BCEF-4198C3E137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23" t="73690" r="33694" b="17545"/>
          <a:stretch/>
        </p:blipFill>
        <p:spPr>
          <a:xfrm>
            <a:off x="3450727" y="3239492"/>
            <a:ext cx="1889427" cy="11522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96C8C3-822D-9242-A88E-8CF3535E14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23" t="84174" r="33694" b="9730"/>
          <a:stretch/>
        </p:blipFill>
        <p:spPr>
          <a:xfrm>
            <a:off x="3450727" y="5390086"/>
            <a:ext cx="1791882" cy="7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4498" y="0"/>
            <a:ext cx="810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L.Q. </a:t>
            </a:r>
            <a:r>
              <a:rPr kumimoji="0" lang="en-GB" sz="2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</a:rPr>
              <a:t>Can I </a:t>
            </a:r>
            <a:r>
              <a:rPr lang="en-GB" sz="2800" u="sng" dirty="0" smtClean="0">
                <a:solidFill>
                  <a:prstClr val="black"/>
                </a:solidFill>
                <a:latin typeface="Sassoon Penpals" panose="02000400000000000000" pitchFamily="50" charset="0"/>
              </a:rPr>
              <a:t>name </a:t>
            </a:r>
            <a:r>
              <a:rPr lang="en-GB" sz="2800" u="sng" dirty="0">
                <a:solidFill>
                  <a:prstClr val="black"/>
                </a:solidFill>
                <a:latin typeface="Sassoon Penpals" panose="02000400000000000000" pitchFamily="50" charset="0"/>
              </a:rPr>
              <a:t>the 2D shapes and count each side.</a:t>
            </a:r>
            <a:endParaRPr lang="en-US" sz="2800" u="sng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3CFEFF-BCCC-C642-8372-A88BC9F474B0}"/>
              </a:ext>
            </a:extLst>
          </p:cNvPr>
          <p:cNvSpPr/>
          <p:nvPr/>
        </p:nvSpPr>
        <p:spPr>
          <a:xfrm>
            <a:off x="9931790" y="0"/>
            <a:ext cx="2694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Sassoon Penpals" panose="02000400000000000000" pitchFamily="50" charset="0"/>
              </a:rPr>
              <a:t>25.04.24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6E74762-61E1-D148-9B30-F10721441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884" y="1664523"/>
            <a:ext cx="6307345" cy="4415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E9FD2A-06B8-2B4E-8434-E9FC37B0F41E}"/>
              </a:ext>
            </a:extLst>
          </p:cNvPr>
          <p:cNvSpPr txBox="1"/>
          <p:nvPr/>
        </p:nvSpPr>
        <p:spPr>
          <a:xfrm rot="20930091">
            <a:off x="311735" y="1709426"/>
            <a:ext cx="3693226" cy="5232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assoon Penpals" panose="02000400000000000000" pitchFamily="50" charset="0"/>
              </a:rPr>
              <a:t>TP: This is a _____.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196776-27C6-794E-A644-6A9072404F10}"/>
              </a:ext>
            </a:extLst>
          </p:cNvPr>
          <p:cNvSpPr txBox="1"/>
          <p:nvPr/>
        </p:nvSpPr>
        <p:spPr>
          <a:xfrm rot="801793">
            <a:off x="297222" y="3781622"/>
            <a:ext cx="4378126" cy="52322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assoon Penpals" panose="02000400000000000000" pitchFamily="50" charset="0"/>
              </a:rPr>
              <a:t>TP: It has _____ equal sides.</a:t>
            </a:r>
          </a:p>
        </p:txBody>
      </p:sp>
    </p:spTree>
    <p:extLst>
      <p:ext uri="{BB962C8B-B14F-4D97-AF65-F5344CB8AC3E}">
        <p14:creationId xmlns:p14="http://schemas.microsoft.com/office/powerpoint/2010/main" val="10229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42" y="389021"/>
            <a:ext cx="1670384" cy="1909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2226" y="1182215"/>
            <a:ext cx="8899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describe turns? </a:t>
            </a:r>
            <a:endParaRPr kumimoji="0" lang="en-GB" sz="720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7034" y="2683563"/>
            <a:ext cx="652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Steps to success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96" y="3495173"/>
            <a:ext cx="2455446" cy="1927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3859" y="3380093"/>
            <a:ext cx="8660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GB" sz="2400" dirty="0">
                <a:latin typeface="Sassoon Penpals" panose="02000400000000000000" pitchFamily="50" charset="0"/>
              </a:rPr>
              <a:t>I can describe the turn of an object using the words ‘quarter’, ‘half’, ‘three-quarter’ and ‘whole’.</a:t>
            </a:r>
          </a:p>
          <a:p>
            <a:pPr lvl="1">
              <a:defRPr/>
            </a:pPr>
            <a:endParaRPr lang="en-GB" sz="2400" dirty="0">
              <a:latin typeface="Sassoon Penpals" panose="02000400000000000000" pitchFamily="50" charset="0"/>
            </a:endParaRPr>
          </a:p>
          <a:p>
            <a:pPr lvl="1">
              <a:defRPr/>
            </a:pPr>
            <a:r>
              <a:rPr lang="en-GB" sz="2400" dirty="0">
                <a:latin typeface="Sassoon Penpals" panose="02000400000000000000" pitchFamily="50" charset="0"/>
              </a:rPr>
              <a:t>I can recognise that a half turn will </a:t>
            </a:r>
            <a:r>
              <a:rPr lang="en-GB" sz="2400" dirty="0" smtClean="0">
                <a:latin typeface="Sassoon Penpals" panose="02000400000000000000" pitchFamily="50" charset="0"/>
              </a:rPr>
              <a:t>be facing </a:t>
            </a:r>
            <a:r>
              <a:rPr lang="en-GB" sz="2400" dirty="0">
                <a:latin typeface="Sassoon Penpals" panose="02000400000000000000" pitchFamily="50" charset="0"/>
              </a:rPr>
              <a:t>the opposite way. </a:t>
            </a:r>
          </a:p>
          <a:p>
            <a:pPr lvl="1">
              <a:defRPr/>
            </a:pPr>
            <a:endParaRPr lang="en-GB" sz="2400" dirty="0">
              <a:latin typeface="Sassoon Penpals" panose="02000400000000000000" pitchFamily="50" charset="0"/>
            </a:endParaRPr>
          </a:p>
          <a:p>
            <a:pPr lvl="1">
              <a:defRPr/>
            </a:pPr>
            <a:r>
              <a:rPr lang="en-GB" sz="2400" dirty="0">
                <a:latin typeface="Sassoon Penpals" panose="02000400000000000000" pitchFamily="50" charset="0"/>
              </a:rPr>
              <a:t>I can recognise that a whole turn will </a:t>
            </a:r>
            <a:r>
              <a:rPr lang="en-GB" sz="2400" dirty="0" smtClean="0">
                <a:latin typeface="Sassoon Penpals" panose="02000400000000000000" pitchFamily="50" charset="0"/>
              </a:rPr>
              <a:t>result in facing </a:t>
            </a:r>
            <a:r>
              <a:rPr lang="en-GB" sz="2400" dirty="0">
                <a:latin typeface="Sassoon Penpals" panose="02000400000000000000" pitchFamily="50" charset="0"/>
              </a:rPr>
              <a:t>the same way.</a:t>
            </a:r>
          </a:p>
          <a:p>
            <a:pPr lvl="1">
              <a:defRPr/>
            </a:pPr>
            <a:endParaRPr lang="en-GB" sz="2400" dirty="0"/>
          </a:p>
          <a:p>
            <a:pPr lvl="1">
              <a:defRPr/>
            </a:pPr>
            <a:endParaRPr lang="en-GB" sz="2400" dirty="0"/>
          </a:p>
          <a:p>
            <a:pPr lvl="1">
              <a:defRPr/>
            </a:pP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D9CB8C-76F3-4642-A9F7-86C22936979F}"/>
              </a:ext>
            </a:extLst>
          </p:cNvPr>
          <p:cNvSpPr/>
          <p:nvPr/>
        </p:nvSpPr>
        <p:spPr>
          <a:xfrm>
            <a:off x="9761035" y="0"/>
            <a:ext cx="2694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25.04.24</a:t>
            </a:r>
            <a:endParaRPr lang="en-GB" sz="4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228" y="371965"/>
            <a:ext cx="5087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Bahnschrift Light" panose="020B0502040204020203" pitchFamily="34" charset="0"/>
              </a:rPr>
              <a:t>Star words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285950" y="41306"/>
            <a:ext cx="924910" cy="118551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80540" y="6208486"/>
            <a:ext cx="630621" cy="520033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10934448" y="3238369"/>
            <a:ext cx="924910" cy="118551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11249758" y="132973"/>
            <a:ext cx="609600" cy="49601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771" y="5474855"/>
            <a:ext cx="682811" cy="5608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D846AD-8CD1-6147-9521-E4354E0895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37" t="37225" r="54837" b="34483"/>
          <a:stretch/>
        </p:blipFill>
        <p:spPr>
          <a:xfrm>
            <a:off x="619618" y="1953207"/>
            <a:ext cx="2127221" cy="1539973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B9699B-89A5-3E4C-92B0-9F72FFDE971E}"/>
              </a:ext>
            </a:extLst>
          </p:cNvPr>
          <p:cNvCxnSpPr>
            <a:cxnSpLocks/>
          </p:cNvCxnSpPr>
          <p:nvPr/>
        </p:nvCxnSpPr>
        <p:spPr>
          <a:xfrm flipH="1">
            <a:off x="155575" y="1796587"/>
            <a:ext cx="1193383" cy="0"/>
          </a:xfrm>
          <a:prstGeom prst="straightConnector1">
            <a:avLst/>
          </a:prstGeom>
          <a:ln w="1206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D2B8CD3-D471-1749-849D-F21280AA86AE}"/>
              </a:ext>
            </a:extLst>
          </p:cNvPr>
          <p:cNvCxnSpPr>
            <a:cxnSpLocks/>
          </p:cNvCxnSpPr>
          <p:nvPr/>
        </p:nvCxnSpPr>
        <p:spPr>
          <a:xfrm>
            <a:off x="1957763" y="1796587"/>
            <a:ext cx="1170841" cy="0"/>
          </a:xfrm>
          <a:prstGeom prst="straightConnector1">
            <a:avLst/>
          </a:prstGeom>
          <a:ln w="1206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38668" y="1953207"/>
            <a:ext cx="3017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Sassoon Penpals" panose="02000400000000000000" pitchFamily="50" charset="0"/>
              </a:rPr>
              <a:t>one quarter turn </a:t>
            </a:r>
          </a:p>
        </p:txBody>
      </p:sp>
      <p:sp>
        <p:nvSpPr>
          <p:cNvPr id="12" name="AutoShape 2" descr="To identify half, quarter and three quarter tur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587862" y="4190995"/>
            <a:ext cx="2061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Sassoon Penpals" panose="02000400000000000000" pitchFamily="50" charset="0"/>
              </a:rPr>
              <a:t>half a turn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781" y="2644620"/>
            <a:ext cx="2966801" cy="1094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910" y="4818985"/>
            <a:ext cx="3162300" cy="1466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4776" y="2289993"/>
            <a:ext cx="3200400" cy="11525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04891" y="1714518"/>
            <a:ext cx="2552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Sassoon Penpals" panose="02000400000000000000" pitchFamily="50" charset="0"/>
              </a:rPr>
              <a:t>one whole turn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418" y="4818985"/>
            <a:ext cx="1424501" cy="149831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32524" y="4164806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Sassoon Penpals" panose="02000400000000000000" pitchFamily="50" charset="0"/>
              </a:rPr>
              <a:t>Clockwise/right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2716" y="4811137"/>
            <a:ext cx="1690319" cy="164929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796801" y="4252550"/>
            <a:ext cx="2810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Sassoon Penpals" panose="02000400000000000000" pitchFamily="50" charset="0"/>
              </a:rPr>
              <a:t>anti-clockwise/left</a:t>
            </a:r>
          </a:p>
        </p:txBody>
      </p:sp>
    </p:spTree>
    <p:extLst>
      <p:ext uri="{BB962C8B-B14F-4D97-AF65-F5344CB8AC3E}">
        <p14:creationId xmlns:p14="http://schemas.microsoft.com/office/powerpoint/2010/main" val="37802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A9CDAC-22A6-C942-B01B-2E1E689DE063}"/>
              </a:ext>
            </a:extLst>
          </p:cNvPr>
          <p:cNvSpPr/>
          <p:nvPr/>
        </p:nvSpPr>
        <p:spPr>
          <a:xfrm>
            <a:off x="84228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describe turns?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A0C849-944E-4B4B-AC44-D0F9D3C38902}"/>
              </a:ext>
            </a:extLst>
          </p:cNvPr>
          <p:cNvSpPr/>
          <p:nvPr/>
        </p:nvSpPr>
        <p:spPr>
          <a:xfrm>
            <a:off x="9761035" y="0"/>
            <a:ext cx="2694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25.04.24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D13E11-0A30-D946-8E9E-3575F7F5D4A1}"/>
              </a:ext>
            </a:extLst>
          </p:cNvPr>
          <p:cNvSpPr txBox="1"/>
          <p:nvPr/>
        </p:nvSpPr>
        <p:spPr>
          <a:xfrm>
            <a:off x="3853183" y="1065315"/>
            <a:ext cx="6229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https://www.youtube.com/watch?v=_wSq0ZOHugg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972D6-842F-D242-82D9-873CFA9F3018}"/>
              </a:ext>
            </a:extLst>
          </p:cNvPr>
          <p:cNvSpPr txBox="1"/>
          <p:nvPr/>
        </p:nvSpPr>
        <p:spPr>
          <a:xfrm>
            <a:off x="3740727" y="240270"/>
            <a:ext cx="505229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assoon Penpals" panose="02000400000000000000" pitchFamily="50" charset="0"/>
              </a:rPr>
              <a:t>Let’s join in with a direction dance.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537" y="1674917"/>
            <a:ext cx="116429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Sassoon Penpals" panose="02000400000000000000" pitchFamily="50" charset="0"/>
              </a:rPr>
              <a:t>Let’s practice doing turns with our body. </a:t>
            </a:r>
          </a:p>
          <a:p>
            <a:pPr lvl="0" algn="ctr"/>
            <a:r>
              <a:rPr lang="en-US" sz="3600" dirty="0">
                <a:solidFill>
                  <a:prstClr val="black"/>
                </a:solidFill>
                <a:latin typeface="Sassoon Penpals" panose="02000400000000000000" pitchFamily="50" charset="0"/>
              </a:rPr>
              <a:t>We are going to use </a:t>
            </a:r>
            <a:r>
              <a:rPr lang="en-US" sz="3600" dirty="0">
                <a:solidFill>
                  <a:srgbClr val="FF0000"/>
                </a:solidFill>
                <a:latin typeface="Sassoon Penpals" panose="02000400000000000000" pitchFamily="50" charset="0"/>
              </a:rPr>
              <a:t>quarter turn</a:t>
            </a:r>
            <a:r>
              <a:rPr lang="en-US" sz="3600" dirty="0">
                <a:solidFill>
                  <a:prstClr val="black"/>
                </a:solidFill>
                <a:latin typeface="Sassoon Penpals" panose="02000400000000000000" pitchFamily="50" charset="0"/>
              </a:rPr>
              <a:t>, </a:t>
            </a:r>
            <a:r>
              <a:rPr lang="en-US" sz="3600" dirty="0">
                <a:solidFill>
                  <a:srgbClr val="FF0000"/>
                </a:solidFill>
                <a:latin typeface="Sassoon Penpals" panose="02000400000000000000" pitchFamily="50" charset="0"/>
              </a:rPr>
              <a:t>half turn</a:t>
            </a:r>
            <a:r>
              <a:rPr lang="en-US" sz="3600" dirty="0">
                <a:solidFill>
                  <a:prstClr val="black"/>
                </a:solidFill>
                <a:latin typeface="Sassoon Penpals" panose="02000400000000000000" pitchFamily="50" charset="0"/>
              </a:rPr>
              <a:t>, </a:t>
            </a:r>
            <a:r>
              <a:rPr lang="en-US" sz="3600" dirty="0">
                <a:solidFill>
                  <a:srgbClr val="FF0000"/>
                </a:solidFill>
                <a:latin typeface="Sassoon Penpals" panose="02000400000000000000" pitchFamily="50" charset="0"/>
              </a:rPr>
              <a:t>three quarter turn </a:t>
            </a:r>
            <a:r>
              <a:rPr lang="en-US" sz="3600" dirty="0">
                <a:solidFill>
                  <a:prstClr val="black"/>
                </a:solidFill>
                <a:latin typeface="Sassoon Penpals" panose="02000400000000000000" pitchFamily="50" charset="0"/>
              </a:rPr>
              <a:t>and </a:t>
            </a:r>
            <a:r>
              <a:rPr lang="en-US" sz="3600" dirty="0">
                <a:solidFill>
                  <a:srgbClr val="FF0000"/>
                </a:solidFill>
                <a:latin typeface="Sassoon Penpals" panose="02000400000000000000" pitchFamily="50" charset="0"/>
              </a:rPr>
              <a:t>full turn</a:t>
            </a:r>
            <a:r>
              <a:rPr lang="en-US" sz="3600" dirty="0">
                <a:solidFill>
                  <a:prstClr val="black"/>
                </a:solidFill>
                <a:latin typeface="Sassoon Penpals" panose="02000400000000000000" pitchFamily="50" charset="0"/>
              </a:rPr>
              <a:t>. 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9651" y="765176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Sassoon Penpals" panose="02000400000000000000" pitchFamily="50" charset="0"/>
              </a:rPr>
              <a:t>Name That Turn</a:t>
            </a: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05ADCECB-5A29-47CF-94AF-B4E161555459}"/>
              </a:ext>
            </a:extLst>
          </p:cNvPr>
          <p:cNvSpPr/>
          <p:nvPr/>
        </p:nvSpPr>
        <p:spPr>
          <a:xfrm>
            <a:off x="3530208" y="1922465"/>
            <a:ext cx="5152131" cy="649935"/>
          </a:xfrm>
          <a:prstGeom prst="roundRect">
            <a:avLst/>
          </a:prstGeom>
          <a:solidFill>
            <a:srgbClr val="AFDEF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24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Is the shape making a </a:t>
            </a:r>
            <a:r>
              <a:rPr lang="en-GB" sz="2400" b="1" dirty="0">
                <a:solidFill>
                  <a:schemeClr val="dk1"/>
                </a:solidFill>
                <a:latin typeface="Sassoon Penpals" panose="02000400000000000000" pitchFamily="50" charset="0"/>
              </a:rPr>
              <a:t>quarter </a:t>
            </a:r>
            <a:r>
              <a:rPr lang="en-GB" sz="24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or a </a:t>
            </a:r>
            <a:r>
              <a:rPr lang="en-GB" sz="2400" b="1" dirty="0">
                <a:solidFill>
                  <a:schemeClr val="dk1"/>
                </a:solidFill>
                <a:latin typeface="Sassoon Penpals" panose="02000400000000000000" pitchFamily="50" charset="0"/>
              </a:rPr>
              <a:t>half turn</a:t>
            </a:r>
            <a:r>
              <a:rPr lang="en-GB" sz="24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?</a:t>
            </a:r>
            <a:endParaRPr lang="en-GB" sz="2400" dirty="0">
              <a:latin typeface="Sassoon Penpals" panose="02000400000000000000" pitchFamily="50" charset="0"/>
            </a:endParaRPr>
          </a:p>
        </p:txBody>
      </p:sp>
      <p:sp>
        <p:nvSpPr>
          <p:cNvPr id="19" name="Google Shape;67;p22">
            <a:extLst>
              <a:ext uri="{FF2B5EF4-FFF2-40B4-BE49-F238E27FC236}">
                <a16:creationId xmlns:a16="http://schemas.microsoft.com/office/drawing/2014/main" id="{08D246EF-785C-4F97-A8D0-B1A77C0773D9}"/>
              </a:ext>
            </a:extLst>
          </p:cNvPr>
          <p:cNvSpPr/>
          <p:nvPr/>
        </p:nvSpPr>
        <p:spPr>
          <a:xfrm>
            <a:off x="2289924" y="1480956"/>
            <a:ext cx="7632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24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Watch the shape carefully and describe the turn.</a:t>
            </a:r>
            <a:endParaRPr lang="en-GB" sz="2400" dirty="0">
              <a:latin typeface="Sassoon Penpals" panose="02000400000000000000" pitchFamily="50" charset="0"/>
            </a:endParaRPr>
          </a:p>
        </p:txBody>
      </p:sp>
      <p:sp>
        <p:nvSpPr>
          <p:cNvPr id="29" name="Google Shape;381;p35">
            <a:extLst>
              <a:ext uri="{FF2B5EF4-FFF2-40B4-BE49-F238E27FC236}">
                <a16:creationId xmlns:a16="http://schemas.microsoft.com/office/drawing/2014/main" id="{A871BE0A-7A6F-4135-8A0F-CC1B2BBE5BC8}"/>
              </a:ext>
            </a:extLst>
          </p:cNvPr>
          <p:cNvSpPr/>
          <p:nvPr/>
        </p:nvSpPr>
        <p:spPr>
          <a:xfrm>
            <a:off x="5161593" y="2663916"/>
            <a:ext cx="1136988" cy="1107124"/>
          </a:xfrm>
          <a:prstGeom prst="triangle">
            <a:avLst>
              <a:gd name="adj" fmla="val 50000"/>
            </a:avLst>
          </a:prstGeom>
          <a:solidFill>
            <a:srgbClr val="25B7BC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Arrow: Curved Right 29">
            <a:extLst>
              <a:ext uri="{FF2B5EF4-FFF2-40B4-BE49-F238E27FC236}">
                <a16:creationId xmlns:a16="http://schemas.microsoft.com/office/drawing/2014/main" id="{CB3FE925-F5CD-4ED7-89F5-5E3DD741EF37}"/>
              </a:ext>
            </a:extLst>
          </p:cNvPr>
          <p:cNvSpPr/>
          <p:nvPr/>
        </p:nvSpPr>
        <p:spPr>
          <a:xfrm rot="10800000" flipV="1">
            <a:off x="6208522" y="2758527"/>
            <a:ext cx="820955" cy="2381591"/>
          </a:xfrm>
          <a:prstGeom prst="curvedRightArrow">
            <a:avLst/>
          </a:prstGeom>
          <a:solidFill>
            <a:srgbClr val="F9CBCB"/>
          </a:solidFill>
          <a:ln w="28575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5EE11134-1AC1-45BF-B3BF-31CCF648BD65}"/>
              </a:ext>
            </a:extLst>
          </p:cNvPr>
          <p:cNvSpPr/>
          <p:nvPr/>
        </p:nvSpPr>
        <p:spPr>
          <a:xfrm>
            <a:off x="4028041" y="5344030"/>
            <a:ext cx="5152131" cy="7180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28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The triangle made a </a:t>
            </a:r>
            <a:r>
              <a:rPr lang="en-GB" sz="2800" u="sng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               </a:t>
            </a:r>
            <a:r>
              <a:rPr lang="en-GB" sz="28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 turn.</a:t>
            </a:r>
            <a:endParaRPr lang="en-GB" sz="2800" dirty="0">
              <a:latin typeface="Sassoon Penpals" panose="02000400000000000000" pitchFamily="50" charset="0"/>
            </a:endParaRPr>
          </a:p>
        </p:txBody>
      </p:sp>
      <p:sp>
        <p:nvSpPr>
          <p:cNvPr id="32" name="Google Shape;67;p22">
            <a:extLst>
              <a:ext uri="{FF2B5EF4-FFF2-40B4-BE49-F238E27FC236}">
                <a16:creationId xmlns:a16="http://schemas.microsoft.com/office/drawing/2014/main" id="{ACB0EDCC-45BC-41E3-A10E-BEB703A17D35}"/>
              </a:ext>
            </a:extLst>
          </p:cNvPr>
          <p:cNvSpPr/>
          <p:nvPr/>
        </p:nvSpPr>
        <p:spPr>
          <a:xfrm>
            <a:off x="7102342" y="5487605"/>
            <a:ext cx="63425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2800" b="1" dirty="0">
                <a:solidFill>
                  <a:srgbClr val="009640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half</a:t>
            </a:r>
            <a:endParaRPr lang="en-GB" sz="2800" b="1" dirty="0">
              <a:solidFill>
                <a:srgbClr val="009640"/>
              </a:solidFill>
              <a:latin typeface="Sassoon Penpals" panose="02000400000000000000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22CDEA-0EC3-46BB-BE04-E536B85785D7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describe turns?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620748-C4ED-4F20-8564-1FBFBFAAB348}"/>
              </a:ext>
            </a:extLst>
          </p:cNvPr>
          <p:cNvSpPr/>
          <p:nvPr/>
        </p:nvSpPr>
        <p:spPr>
          <a:xfrm>
            <a:off x="9761035" y="0"/>
            <a:ext cx="2694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25.04.24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6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2951 0.05579 C 0.03628 0.06759 0.0401 0.08519 0.0401 0.10347 C 0.0401 0.12431 0.03628 0.14097 0.02951 0.15278 L 4.16667E-6 0.2088 " pathEditMode="relative" rAng="0" ptsTypes="AAAAA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104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1" grpId="0" animBg="1"/>
      <p:bldP spid="3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9651" y="765176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Sassoon Penpals" panose="02000400000000000000" pitchFamily="50" charset="0"/>
              </a:rPr>
              <a:t>Name That Turn</a:t>
            </a: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05ADCECB-5A29-47CF-94AF-B4E161555459}"/>
              </a:ext>
            </a:extLst>
          </p:cNvPr>
          <p:cNvSpPr/>
          <p:nvPr/>
        </p:nvSpPr>
        <p:spPr>
          <a:xfrm>
            <a:off x="2651668" y="1868824"/>
            <a:ext cx="7137792" cy="718039"/>
          </a:xfrm>
          <a:prstGeom prst="roundRect">
            <a:avLst/>
          </a:prstGeom>
          <a:solidFill>
            <a:srgbClr val="AFDEF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28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Is the shape making a </a:t>
            </a:r>
            <a:r>
              <a:rPr lang="en-GB" sz="2800" b="1" dirty="0">
                <a:solidFill>
                  <a:schemeClr val="dk1"/>
                </a:solidFill>
                <a:latin typeface="Sassoon Penpals" panose="02000400000000000000" pitchFamily="50" charset="0"/>
              </a:rPr>
              <a:t>quarter </a:t>
            </a:r>
            <a:r>
              <a:rPr lang="en-GB" sz="28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or a </a:t>
            </a:r>
            <a:r>
              <a:rPr lang="en-GB" sz="2800" b="1" dirty="0">
                <a:solidFill>
                  <a:schemeClr val="dk1"/>
                </a:solidFill>
                <a:latin typeface="Sassoon Penpals" panose="02000400000000000000" pitchFamily="50" charset="0"/>
              </a:rPr>
              <a:t>half turn</a:t>
            </a:r>
            <a:r>
              <a:rPr lang="en-GB" sz="28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?</a:t>
            </a:r>
            <a:endParaRPr lang="en-GB" sz="2800" dirty="0">
              <a:latin typeface="Sassoon Penpals" panose="02000400000000000000" pitchFamily="50" charset="0"/>
            </a:endParaRPr>
          </a:p>
        </p:txBody>
      </p:sp>
      <p:sp>
        <p:nvSpPr>
          <p:cNvPr id="19" name="Google Shape;67;p22">
            <a:extLst>
              <a:ext uri="{FF2B5EF4-FFF2-40B4-BE49-F238E27FC236}">
                <a16:creationId xmlns:a16="http://schemas.microsoft.com/office/drawing/2014/main" id="{08D246EF-785C-4F97-A8D0-B1A77C0773D9}"/>
              </a:ext>
            </a:extLst>
          </p:cNvPr>
          <p:cNvSpPr/>
          <p:nvPr/>
        </p:nvSpPr>
        <p:spPr>
          <a:xfrm>
            <a:off x="2289924" y="1480956"/>
            <a:ext cx="76327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28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Watch the shape carefully and describe the turn.</a:t>
            </a:r>
            <a:endParaRPr lang="en-GB" sz="2800" dirty="0">
              <a:latin typeface="Sassoon Penpals" panose="02000400000000000000" pitchFamily="50" charset="0"/>
            </a:endParaRP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5EE11134-1AC1-45BF-B3BF-31CCF648BD65}"/>
              </a:ext>
            </a:extLst>
          </p:cNvPr>
          <p:cNvSpPr/>
          <p:nvPr/>
        </p:nvSpPr>
        <p:spPr>
          <a:xfrm>
            <a:off x="3999465" y="5344030"/>
            <a:ext cx="5440370" cy="7180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28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The rectangle made a </a:t>
            </a:r>
            <a:r>
              <a:rPr lang="en-GB" sz="2800" u="sng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               </a:t>
            </a:r>
            <a:r>
              <a:rPr lang="en-GB" sz="28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 turn.</a:t>
            </a:r>
            <a:endParaRPr lang="en-GB" sz="2800" dirty="0">
              <a:latin typeface="Sassoon Penpals" panose="02000400000000000000" pitchFamily="50" charset="0"/>
            </a:endParaRPr>
          </a:p>
        </p:txBody>
      </p:sp>
      <p:sp>
        <p:nvSpPr>
          <p:cNvPr id="32" name="Google Shape;67;p22">
            <a:extLst>
              <a:ext uri="{FF2B5EF4-FFF2-40B4-BE49-F238E27FC236}">
                <a16:creationId xmlns:a16="http://schemas.microsoft.com/office/drawing/2014/main" id="{ACB0EDCC-45BC-41E3-A10E-BEB703A17D35}"/>
              </a:ext>
            </a:extLst>
          </p:cNvPr>
          <p:cNvSpPr/>
          <p:nvPr/>
        </p:nvSpPr>
        <p:spPr>
          <a:xfrm>
            <a:off x="7172560" y="5487605"/>
            <a:ext cx="9676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2800" b="1" dirty="0">
                <a:solidFill>
                  <a:srgbClr val="009640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quarter</a:t>
            </a:r>
            <a:endParaRPr lang="en-GB" sz="2800" b="1" dirty="0">
              <a:solidFill>
                <a:srgbClr val="009640"/>
              </a:solidFill>
              <a:latin typeface="Sassoon Penpals" panose="02000400000000000000" pitchFamily="50" charset="0"/>
            </a:endParaRPr>
          </a:p>
        </p:txBody>
      </p:sp>
      <p:sp>
        <p:nvSpPr>
          <p:cNvPr id="21" name="Google Shape;397;p36">
            <a:extLst>
              <a:ext uri="{FF2B5EF4-FFF2-40B4-BE49-F238E27FC236}">
                <a16:creationId xmlns:a16="http://schemas.microsoft.com/office/drawing/2014/main" id="{F1BF7267-51CD-420E-9B16-0BE34BC4A1D9}"/>
              </a:ext>
            </a:extLst>
          </p:cNvPr>
          <p:cNvSpPr/>
          <p:nvPr/>
        </p:nvSpPr>
        <p:spPr>
          <a:xfrm>
            <a:off x="4776771" y="3103929"/>
            <a:ext cx="895190" cy="1492212"/>
          </a:xfrm>
          <a:prstGeom prst="rect">
            <a:avLst/>
          </a:prstGeom>
          <a:solidFill>
            <a:srgbClr val="25B7BC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399;p36">
            <a:extLst>
              <a:ext uri="{FF2B5EF4-FFF2-40B4-BE49-F238E27FC236}">
                <a16:creationId xmlns:a16="http://schemas.microsoft.com/office/drawing/2014/main" id="{A89037B8-7130-4DCE-8ECD-1A49D0181812}"/>
              </a:ext>
            </a:extLst>
          </p:cNvPr>
          <p:cNvSpPr/>
          <p:nvPr/>
        </p:nvSpPr>
        <p:spPr>
          <a:xfrm rot="5400000">
            <a:off x="5986437" y="3050594"/>
            <a:ext cx="1374272" cy="1480943"/>
          </a:xfrm>
          <a:prstGeom prst="bentArrow">
            <a:avLst>
              <a:gd name="adj1" fmla="val 8711"/>
              <a:gd name="adj2" fmla="val 12769"/>
              <a:gd name="adj3" fmla="val 25000"/>
              <a:gd name="adj4" fmla="val 73370"/>
            </a:avLst>
          </a:prstGeom>
          <a:solidFill>
            <a:srgbClr val="F9CBCB"/>
          </a:solidFill>
          <a:ln w="25400" cap="flat" cmpd="sng">
            <a:solidFill>
              <a:srgbClr val="EA51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6CA27A-1D81-4A1C-AD70-0D9606BDBD67}"/>
              </a:ext>
            </a:extLst>
          </p:cNvPr>
          <p:cNvSpPr txBox="1"/>
          <p:nvPr/>
        </p:nvSpPr>
        <p:spPr>
          <a:xfrm>
            <a:off x="124564" y="172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describe turns?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E27EE3-2CCC-4ACA-94FB-60457C62C58D}"/>
              </a:ext>
            </a:extLst>
          </p:cNvPr>
          <p:cNvSpPr/>
          <p:nvPr/>
        </p:nvSpPr>
        <p:spPr>
          <a:xfrm>
            <a:off x="9761035" y="0"/>
            <a:ext cx="2694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25.04.24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7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06649 0.01736 C 0.0809 0.0206 0.09618 0.03264 0.1085 0.05023 C 0.12274 0.07037 0.13003 0.0912 0.13125 0.10995 L 0.13941 0.19977 " pathEditMode="relative" rAng="19020000" ptsTypes="AAAAA">
                                      <p:cBhvr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75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21" grpId="0" animBg="1"/>
      <p:bldP spid="21" grpId="1" animBg="1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9651" y="765176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Sassoon Penpals" panose="02000400000000000000" pitchFamily="50" charset="0"/>
              </a:rPr>
              <a:t>Name That Turn</a:t>
            </a:r>
          </a:p>
        </p:txBody>
      </p:sp>
      <p:sp>
        <p:nvSpPr>
          <p:cNvPr id="19" name="Google Shape;67;p22">
            <a:extLst>
              <a:ext uri="{FF2B5EF4-FFF2-40B4-BE49-F238E27FC236}">
                <a16:creationId xmlns:a16="http://schemas.microsoft.com/office/drawing/2014/main" id="{08D246EF-785C-4F97-A8D0-B1A77C0773D9}"/>
              </a:ext>
            </a:extLst>
          </p:cNvPr>
          <p:cNvSpPr/>
          <p:nvPr/>
        </p:nvSpPr>
        <p:spPr>
          <a:xfrm>
            <a:off x="2289924" y="1480956"/>
            <a:ext cx="76327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32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Watch the shape carefully and describe the turn.</a:t>
            </a:r>
            <a:endParaRPr lang="en-GB" sz="3200" dirty="0">
              <a:latin typeface="Sassoon Penpals" panose="02000400000000000000" pitchFamily="50" charset="0"/>
            </a:endParaRP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5EE11134-1AC1-45BF-B3BF-31CCF648BD65}"/>
              </a:ext>
            </a:extLst>
          </p:cNvPr>
          <p:cNvSpPr/>
          <p:nvPr/>
        </p:nvSpPr>
        <p:spPr>
          <a:xfrm>
            <a:off x="3999465" y="5344030"/>
            <a:ext cx="5135570" cy="7180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28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The rhombus made a </a:t>
            </a:r>
            <a:r>
              <a:rPr lang="en-GB" sz="2800" u="sng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               </a:t>
            </a:r>
            <a:r>
              <a:rPr lang="en-GB" sz="28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 turn.</a:t>
            </a:r>
            <a:endParaRPr lang="en-GB" sz="2800" dirty="0">
              <a:latin typeface="Sassoon Penpals" panose="02000400000000000000" pitchFamily="50" charset="0"/>
            </a:endParaRPr>
          </a:p>
        </p:txBody>
      </p:sp>
      <p:sp>
        <p:nvSpPr>
          <p:cNvPr id="32" name="Google Shape;67;p22">
            <a:extLst>
              <a:ext uri="{FF2B5EF4-FFF2-40B4-BE49-F238E27FC236}">
                <a16:creationId xmlns:a16="http://schemas.microsoft.com/office/drawing/2014/main" id="{ACB0EDCC-45BC-41E3-A10E-BEB703A17D35}"/>
              </a:ext>
            </a:extLst>
          </p:cNvPr>
          <p:cNvSpPr/>
          <p:nvPr/>
        </p:nvSpPr>
        <p:spPr>
          <a:xfrm>
            <a:off x="6992705" y="5487605"/>
            <a:ext cx="9676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2800" b="1" dirty="0">
                <a:solidFill>
                  <a:srgbClr val="009640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quarter</a:t>
            </a:r>
            <a:endParaRPr lang="en-GB" sz="2800" b="1" dirty="0">
              <a:solidFill>
                <a:srgbClr val="009640"/>
              </a:solidFill>
              <a:latin typeface="Sassoon Penpals" panose="02000400000000000000" pitchFamily="50" charset="0"/>
            </a:endParaRPr>
          </a:p>
        </p:txBody>
      </p:sp>
      <p:sp>
        <p:nvSpPr>
          <p:cNvPr id="25" name="Google Shape;412;p37">
            <a:extLst>
              <a:ext uri="{FF2B5EF4-FFF2-40B4-BE49-F238E27FC236}">
                <a16:creationId xmlns:a16="http://schemas.microsoft.com/office/drawing/2014/main" id="{8F6DBB6E-0B14-428D-B9D0-F612EE69A741}"/>
              </a:ext>
            </a:extLst>
          </p:cNvPr>
          <p:cNvSpPr/>
          <p:nvPr/>
        </p:nvSpPr>
        <p:spPr>
          <a:xfrm>
            <a:off x="4756379" y="2047723"/>
            <a:ext cx="1160763" cy="1726755"/>
          </a:xfrm>
          <a:prstGeom prst="diamond">
            <a:avLst/>
          </a:prstGeom>
          <a:solidFill>
            <a:srgbClr val="25B7BC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414;p37">
            <a:extLst>
              <a:ext uri="{FF2B5EF4-FFF2-40B4-BE49-F238E27FC236}">
                <a16:creationId xmlns:a16="http://schemas.microsoft.com/office/drawing/2014/main" id="{A90B6E97-1B5E-4EB2-8281-AB92E2960021}"/>
              </a:ext>
            </a:extLst>
          </p:cNvPr>
          <p:cNvSpPr/>
          <p:nvPr/>
        </p:nvSpPr>
        <p:spPr>
          <a:xfrm rot="5400000">
            <a:off x="5823290" y="2592478"/>
            <a:ext cx="1519690" cy="1160764"/>
          </a:xfrm>
          <a:prstGeom prst="bentArrow">
            <a:avLst>
              <a:gd name="adj1" fmla="val 8711"/>
              <a:gd name="adj2" fmla="val 12769"/>
              <a:gd name="adj3" fmla="val 25000"/>
              <a:gd name="adj4" fmla="val 73370"/>
            </a:avLst>
          </a:prstGeom>
          <a:solidFill>
            <a:srgbClr val="F9CBCB"/>
          </a:solidFill>
          <a:ln w="28575" cap="flat" cmpd="sng">
            <a:solidFill>
              <a:srgbClr val="EA51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2CD56-AFC1-433E-BFF2-559F3D9973CF}"/>
              </a:ext>
            </a:extLst>
          </p:cNvPr>
          <p:cNvSpPr txBox="1"/>
          <p:nvPr/>
        </p:nvSpPr>
        <p:spPr>
          <a:xfrm>
            <a:off x="10274" y="696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describe turns?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B06A1F-CFF6-458C-A3A3-FBA8771C2F4D}"/>
              </a:ext>
            </a:extLst>
          </p:cNvPr>
          <p:cNvSpPr/>
          <p:nvPr/>
        </p:nvSpPr>
        <p:spPr>
          <a:xfrm>
            <a:off x="9761035" y="0"/>
            <a:ext cx="2694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25.04.24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05746 0.0382 C 0.07031 0.0456 0.08159 0.06181 0.08854 0.08171 C 0.09618 0.10463 0.09809 0.1257 0.09427 0.14329 L 0.07951 0.22662 " pathEditMode="relative" rAng="20100000" ptsTypes="AAAAA">
                                      <p:cBhvr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25" grpId="0" animBg="1"/>
      <p:bldP spid="25" grpId="1" animBg="1"/>
      <p:bldP spid="2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9651" y="765176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Sassoon Penpals" panose="02000400000000000000" pitchFamily="50" charset="0"/>
              </a:rPr>
              <a:t>Name That Turn</a:t>
            </a:r>
          </a:p>
        </p:txBody>
      </p:sp>
      <p:sp>
        <p:nvSpPr>
          <p:cNvPr id="19" name="Google Shape;67;p22">
            <a:extLst>
              <a:ext uri="{FF2B5EF4-FFF2-40B4-BE49-F238E27FC236}">
                <a16:creationId xmlns:a16="http://schemas.microsoft.com/office/drawing/2014/main" id="{08D246EF-785C-4F97-A8D0-B1A77C0773D9}"/>
              </a:ext>
            </a:extLst>
          </p:cNvPr>
          <p:cNvSpPr/>
          <p:nvPr/>
        </p:nvSpPr>
        <p:spPr>
          <a:xfrm>
            <a:off x="2289924" y="1480956"/>
            <a:ext cx="76327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28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Watch the shape carefully and describe the turn.</a:t>
            </a:r>
            <a:endParaRPr lang="en-GB" sz="2800" dirty="0">
              <a:latin typeface="Sassoon Penpals" panose="02000400000000000000" pitchFamily="50" charset="0"/>
            </a:endParaRP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5EE11134-1AC1-45BF-B3BF-31CCF648BD65}"/>
              </a:ext>
            </a:extLst>
          </p:cNvPr>
          <p:cNvSpPr/>
          <p:nvPr/>
        </p:nvSpPr>
        <p:spPr>
          <a:xfrm>
            <a:off x="3929293" y="5353553"/>
            <a:ext cx="5653977" cy="7180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28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The semicircle made a </a:t>
            </a:r>
            <a:r>
              <a:rPr lang="en-GB" sz="2800" u="sng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                </a:t>
            </a:r>
            <a:r>
              <a:rPr lang="en-GB" sz="28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 turn.</a:t>
            </a:r>
            <a:endParaRPr lang="en-GB" sz="2800" dirty="0">
              <a:latin typeface="Sassoon Penpals" panose="02000400000000000000" pitchFamily="50" charset="0"/>
            </a:endParaRPr>
          </a:p>
        </p:txBody>
      </p:sp>
      <p:sp>
        <p:nvSpPr>
          <p:cNvPr id="32" name="Google Shape;67;p22">
            <a:extLst>
              <a:ext uri="{FF2B5EF4-FFF2-40B4-BE49-F238E27FC236}">
                <a16:creationId xmlns:a16="http://schemas.microsoft.com/office/drawing/2014/main" id="{ACB0EDCC-45BC-41E3-A10E-BEB703A17D35}"/>
              </a:ext>
            </a:extLst>
          </p:cNvPr>
          <p:cNvSpPr/>
          <p:nvPr/>
        </p:nvSpPr>
        <p:spPr>
          <a:xfrm>
            <a:off x="7208419" y="5497128"/>
            <a:ext cx="9676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2800" b="1" dirty="0">
                <a:solidFill>
                  <a:srgbClr val="009640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half</a:t>
            </a:r>
            <a:endParaRPr lang="en-GB" sz="2800" b="1" dirty="0">
              <a:solidFill>
                <a:srgbClr val="009640"/>
              </a:solidFill>
              <a:latin typeface="Sassoon Penpals" panose="02000400000000000000" pitchFamily="50" charset="0"/>
            </a:endParaRPr>
          </a:p>
        </p:txBody>
      </p:sp>
      <p:sp>
        <p:nvSpPr>
          <p:cNvPr id="20" name="Google Shape;427;p38">
            <a:extLst>
              <a:ext uri="{FF2B5EF4-FFF2-40B4-BE49-F238E27FC236}">
                <a16:creationId xmlns:a16="http://schemas.microsoft.com/office/drawing/2014/main" id="{1F7AEFE7-66C3-4EA6-BA28-4C396E01F2CA}"/>
              </a:ext>
            </a:extLst>
          </p:cNvPr>
          <p:cNvSpPr/>
          <p:nvPr/>
        </p:nvSpPr>
        <p:spPr>
          <a:xfrm rot="184462">
            <a:off x="4774225" y="2437886"/>
            <a:ext cx="2194484" cy="2510277"/>
          </a:xfrm>
          <a:prstGeom prst="chord">
            <a:avLst>
              <a:gd name="adj1" fmla="val 5157469"/>
              <a:gd name="adj2" fmla="val 15991981"/>
            </a:avLst>
          </a:prstGeom>
          <a:solidFill>
            <a:srgbClr val="25B7BC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429;p38">
            <a:extLst>
              <a:ext uri="{FF2B5EF4-FFF2-40B4-BE49-F238E27FC236}">
                <a16:creationId xmlns:a16="http://schemas.microsoft.com/office/drawing/2014/main" id="{DD7E59FC-1725-43C7-84C7-A98FD7565383}"/>
              </a:ext>
            </a:extLst>
          </p:cNvPr>
          <p:cNvSpPr/>
          <p:nvPr/>
        </p:nvSpPr>
        <p:spPr>
          <a:xfrm rot="5400000">
            <a:off x="5865773" y="3041374"/>
            <a:ext cx="2814045" cy="1303303"/>
          </a:xfrm>
          <a:prstGeom prst="curvedDownArrow">
            <a:avLst>
              <a:gd name="adj1" fmla="val 12735"/>
              <a:gd name="adj2" fmla="val 33831"/>
              <a:gd name="adj3" fmla="val 21609"/>
            </a:avLst>
          </a:prstGeom>
          <a:solidFill>
            <a:srgbClr val="F9CBCB"/>
          </a:solidFill>
          <a:ln w="28575" cap="flat" cmpd="sng">
            <a:solidFill>
              <a:srgbClr val="EA51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A2D192-BD92-4557-89F0-0EFE962DBB89}"/>
              </a:ext>
            </a:extLst>
          </p:cNvPr>
          <p:cNvSpPr txBox="1"/>
          <p:nvPr/>
        </p:nvSpPr>
        <p:spPr>
          <a:xfrm>
            <a:off x="10274" y="844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describe turns?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6AF13D-596A-4778-9463-4B8DE93C99F2}"/>
              </a:ext>
            </a:extLst>
          </p:cNvPr>
          <p:cNvSpPr/>
          <p:nvPr/>
        </p:nvSpPr>
        <p:spPr>
          <a:xfrm>
            <a:off x="9761035" y="0"/>
            <a:ext cx="2694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25.04.24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3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20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9651" y="765176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Sassoon Penpals" panose="02000400000000000000" pitchFamily="50" charset="0"/>
              </a:rPr>
              <a:t>Name That Turn</a:t>
            </a:r>
          </a:p>
        </p:txBody>
      </p:sp>
      <p:sp>
        <p:nvSpPr>
          <p:cNvPr id="19" name="Google Shape;67;p22">
            <a:extLst>
              <a:ext uri="{FF2B5EF4-FFF2-40B4-BE49-F238E27FC236}">
                <a16:creationId xmlns:a16="http://schemas.microsoft.com/office/drawing/2014/main" id="{08D246EF-785C-4F97-A8D0-B1A77C0773D9}"/>
              </a:ext>
            </a:extLst>
          </p:cNvPr>
          <p:cNvSpPr/>
          <p:nvPr/>
        </p:nvSpPr>
        <p:spPr>
          <a:xfrm>
            <a:off x="2289924" y="1480956"/>
            <a:ext cx="76327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28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What will the triangle look like after making a </a:t>
            </a:r>
            <a:r>
              <a:rPr lang="en-GB" sz="2800" b="1" dirty="0">
                <a:solidFill>
                  <a:schemeClr val="dk1"/>
                </a:solidFill>
                <a:latin typeface="Sassoon Penpals" panose="02000400000000000000" pitchFamily="50" charset="0"/>
              </a:rPr>
              <a:t>quarter turn</a:t>
            </a:r>
            <a:r>
              <a:rPr lang="en-GB" sz="28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? </a:t>
            </a:r>
            <a:endParaRPr lang="en-GB" sz="2800" dirty="0">
              <a:latin typeface="Sassoon Penpals" panose="02000400000000000000" pitchFamily="50" charset="0"/>
            </a:endParaRP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F62777A7-EC34-42C5-8EC6-0C4DBBEA7C9F}"/>
              </a:ext>
            </a:extLst>
          </p:cNvPr>
          <p:cNvSpPr/>
          <p:nvPr/>
        </p:nvSpPr>
        <p:spPr>
          <a:xfrm>
            <a:off x="4951216" y="5353555"/>
            <a:ext cx="2588102" cy="718039"/>
          </a:xfrm>
          <a:prstGeom prst="roundRect">
            <a:avLst/>
          </a:prstGeom>
          <a:solidFill>
            <a:srgbClr val="F9CBC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28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Were you correct?</a:t>
            </a:r>
            <a:endParaRPr lang="en-GB" sz="2800" dirty="0">
              <a:latin typeface="Sassoon Penpals" panose="02000400000000000000" pitchFamily="50" charset="0"/>
            </a:endParaRPr>
          </a:p>
        </p:txBody>
      </p:sp>
      <p:sp>
        <p:nvSpPr>
          <p:cNvPr id="26" name="Google Shape;440;p39">
            <a:extLst>
              <a:ext uri="{FF2B5EF4-FFF2-40B4-BE49-F238E27FC236}">
                <a16:creationId xmlns:a16="http://schemas.microsoft.com/office/drawing/2014/main" id="{72BF3E7F-25BD-4222-8D0A-9A498952F900}"/>
              </a:ext>
            </a:extLst>
          </p:cNvPr>
          <p:cNvSpPr/>
          <p:nvPr/>
        </p:nvSpPr>
        <p:spPr>
          <a:xfrm>
            <a:off x="4591049" y="2115367"/>
            <a:ext cx="1447760" cy="1409733"/>
          </a:xfrm>
          <a:prstGeom prst="triangle">
            <a:avLst>
              <a:gd name="adj" fmla="val 50000"/>
            </a:avLst>
          </a:prstGeom>
          <a:solidFill>
            <a:srgbClr val="25B7BC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443;p39">
            <a:extLst>
              <a:ext uri="{FF2B5EF4-FFF2-40B4-BE49-F238E27FC236}">
                <a16:creationId xmlns:a16="http://schemas.microsoft.com/office/drawing/2014/main" id="{2FC7818D-2B62-4C7D-AECD-C305F43F3C05}"/>
              </a:ext>
            </a:extLst>
          </p:cNvPr>
          <p:cNvSpPr/>
          <p:nvPr/>
        </p:nvSpPr>
        <p:spPr>
          <a:xfrm rot="5400000">
            <a:off x="5942002" y="2387309"/>
            <a:ext cx="1565734" cy="1476283"/>
          </a:xfrm>
          <a:prstGeom prst="bentArrow">
            <a:avLst>
              <a:gd name="adj1" fmla="val 8711"/>
              <a:gd name="adj2" fmla="val 12769"/>
              <a:gd name="adj3" fmla="val 25000"/>
              <a:gd name="adj4" fmla="val 73370"/>
            </a:avLst>
          </a:prstGeom>
          <a:solidFill>
            <a:srgbClr val="F9CBCB"/>
          </a:solidFill>
          <a:ln w="28575" cap="flat" cmpd="sng">
            <a:solidFill>
              <a:srgbClr val="EA51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CC4E83-173E-4F8D-B114-DACD9C11C923}"/>
              </a:ext>
            </a:extLst>
          </p:cNvPr>
          <p:cNvSpPr txBox="1"/>
          <p:nvPr/>
        </p:nvSpPr>
        <p:spPr>
          <a:xfrm>
            <a:off x="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describe turns?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1304FD-A97B-4C12-9136-78B5DEDAE7BF}"/>
              </a:ext>
            </a:extLst>
          </p:cNvPr>
          <p:cNvSpPr/>
          <p:nvPr/>
        </p:nvSpPr>
        <p:spPr>
          <a:xfrm>
            <a:off x="9761035" y="0"/>
            <a:ext cx="2694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25.04.24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4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6736 0.01574 C 0.08212 0.01806 0.09809 0.0301 0.11077 0.04699 C 0.12622 0.0669 0.13403 0.08681 0.13611 0.10695 L 0.14723 0.19676 " pathEditMode="relative" rAng="18900000" ptsTypes="AAAAA">
                                      <p:cBhvr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73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6" grpId="1" animBg="1"/>
      <p:bldP spid="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79651" y="765176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Sassoon Penpals" panose="02000400000000000000" pitchFamily="50" charset="0"/>
              </a:rPr>
              <a:t>Name That Turn</a:t>
            </a:r>
          </a:p>
        </p:txBody>
      </p:sp>
      <p:sp>
        <p:nvSpPr>
          <p:cNvPr id="19" name="Google Shape;67;p22">
            <a:extLst>
              <a:ext uri="{FF2B5EF4-FFF2-40B4-BE49-F238E27FC236}">
                <a16:creationId xmlns:a16="http://schemas.microsoft.com/office/drawing/2014/main" id="{08D246EF-785C-4F97-A8D0-B1A77C0773D9}"/>
              </a:ext>
            </a:extLst>
          </p:cNvPr>
          <p:cNvSpPr/>
          <p:nvPr/>
        </p:nvSpPr>
        <p:spPr>
          <a:xfrm>
            <a:off x="1782015" y="1454452"/>
            <a:ext cx="864701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32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What will the oval look like after making a </a:t>
            </a:r>
            <a:r>
              <a:rPr lang="en-GB" sz="3200" b="1" dirty="0">
                <a:solidFill>
                  <a:schemeClr val="dk1"/>
                </a:solidFill>
                <a:latin typeface="Sassoon Penpals" panose="02000400000000000000" pitchFamily="50" charset="0"/>
              </a:rPr>
              <a:t>quarter turn</a:t>
            </a:r>
            <a:r>
              <a:rPr lang="en-GB" sz="32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? </a:t>
            </a:r>
            <a:endParaRPr lang="en-GB" sz="3200" dirty="0">
              <a:latin typeface="Sassoon Penpals" panose="02000400000000000000" pitchFamily="50" charset="0"/>
            </a:endParaRP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F62777A7-EC34-42C5-8EC6-0C4DBBEA7C9F}"/>
              </a:ext>
            </a:extLst>
          </p:cNvPr>
          <p:cNvSpPr/>
          <p:nvPr/>
        </p:nvSpPr>
        <p:spPr>
          <a:xfrm>
            <a:off x="4951216" y="5353555"/>
            <a:ext cx="2803255" cy="718039"/>
          </a:xfrm>
          <a:prstGeom prst="roundRect">
            <a:avLst/>
          </a:prstGeom>
          <a:solidFill>
            <a:srgbClr val="F9CBC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2800" dirty="0">
                <a:solidFill>
                  <a:schemeClr val="dk1"/>
                </a:solidFill>
                <a:latin typeface="Sassoon Penpals" panose="02000400000000000000" pitchFamily="50" charset="0"/>
                <a:ea typeface="Arial"/>
                <a:cs typeface="Arial"/>
                <a:sym typeface="Arial"/>
              </a:rPr>
              <a:t>How did you know?</a:t>
            </a:r>
            <a:endParaRPr lang="en-GB" sz="2800" dirty="0">
              <a:latin typeface="Sassoon Penpals" panose="02000400000000000000" pitchFamily="50" charset="0"/>
            </a:endParaRPr>
          </a:p>
        </p:txBody>
      </p:sp>
      <p:sp>
        <p:nvSpPr>
          <p:cNvPr id="20" name="Google Shape;455;p40">
            <a:extLst>
              <a:ext uri="{FF2B5EF4-FFF2-40B4-BE49-F238E27FC236}">
                <a16:creationId xmlns:a16="http://schemas.microsoft.com/office/drawing/2014/main" id="{FEF077B2-CFF0-4E4D-95F3-768068850B6B}"/>
              </a:ext>
            </a:extLst>
          </p:cNvPr>
          <p:cNvSpPr/>
          <p:nvPr/>
        </p:nvSpPr>
        <p:spPr>
          <a:xfrm rot="5400000">
            <a:off x="5782423" y="2421040"/>
            <a:ext cx="1564688" cy="1366984"/>
          </a:xfrm>
          <a:prstGeom prst="bentArrow">
            <a:avLst>
              <a:gd name="adj1" fmla="val 8711"/>
              <a:gd name="adj2" fmla="val 12769"/>
              <a:gd name="adj3" fmla="val 25000"/>
              <a:gd name="adj4" fmla="val 73370"/>
            </a:avLst>
          </a:prstGeom>
          <a:solidFill>
            <a:srgbClr val="F9CBCB"/>
          </a:solidFill>
          <a:ln w="28575" cap="flat" cmpd="sng">
            <a:solidFill>
              <a:srgbClr val="EA51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56;p40">
            <a:extLst>
              <a:ext uri="{FF2B5EF4-FFF2-40B4-BE49-F238E27FC236}">
                <a16:creationId xmlns:a16="http://schemas.microsoft.com/office/drawing/2014/main" id="{7B990863-7AFD-4C33-A9D4-F3DB420E1FB3}"/>
              </a:ext>
            </a:extLst>
          </p:cNvPr>
          <p:cNvSpPr/>
          <p:nvPr/>
        </p:nvSpPr>
        <p:spPr>
          <a:xfrm>
            <a:off x="4672519" y="2156014"/>
            <a:ext cx="954716" cy="1654854"/>
          </a:xfrm>
          <a:prstGeom prst="ellipse">
            <a:avLst/>
          </a:prstGeom>
          <a:solidFill>
            <a:srgbClr val="25B7BC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0C04CC-CF13-4ED7-850B-0C7CA96866C4}"/>
              </a:ext>
            </a:extLst>
          </p:cNvPr>
          <p:cNvSpPr txBox="1"/>
          <p:nvPr/>
        </p:nvSpPr>
        <p:spPr>
          <a:xfrm>
            <a:off x="0" y="648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describe turns?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1AD493-43A6-4390-A60A-2AF0FFD6BA0D}"/>
              </a:ext>
            </a:extLst>
          </p:cNvPr>
          <p:cNvSpPr/>
          <p:nvPr/>
        </p:nvSpPr>
        <p:spPr>
          <a:xfrm>
            <a:off x="9761035" y="0"/>
            <a:ext cx="2694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25.04.24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6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06215 0.0257 C 0.07604 0.03102 0.08923 0.04491 0.09896 0.06343 C 0.11007 0.08449 0.11493 0.10556 0.11371 0.12431 L 0.11094 0.21111 " pathEditMode="relative" rAng="19500000" ptsTypes="AAAAA">
                                      <p:cBhvr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84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42" y="400110"/>
            <a:ext cx="1670384" cy="1909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1874" y="867763"/>
            <a:ext cx="8899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quarters?</a:t>
            </a:r>
            <a:endParaRPr lang="en-GB" sz="4000" b="1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8534" y="3004504"/>
            <a:ext cx="652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Steps to </a:t>
            </a:r>
            <a:r>
              <a:rPr lang="en-GB" sz="3200" dirty="0">
                <a:solidFill>
                  <a:prstClr val="black"/>
                </a:solidFill>
                <a:latin typeface="Sassoon Penpals" panose="02000400000000000000" pitchFamily="50" charset="0"/>
              </a:rPr>
              <a:t>success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96" y="3495173"/>
            <a:ext cx="2455446" cy="1927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68501" y="3010944"/>
            <a:ext cx="78988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latin typeface="Sassoon Penpals" panose="02000400000000000000" pitchFamily="50" charset="0"/>
            </a:endParaRPr>
          </a:p>
          <a:p>
            <a:endParaRPr lang="en-GB" sz="2800" dirty="0">
              <a:latin typeface="Sassoon Penpals" panose="02000400000000000000" pitchFamily="50" charset="0"/>
            </a:endParaRPr>
          </a:p>
          <a:p>
            <a:endParaRPr lang="en-GB" sz="2800" dirty="0">
              <a:latin typeface="Sassoon Penpals" panose="020004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FC925D-556C-0D4B-B0D2-A2F479A69FBB}"/>
              </a:ext>
            </a:extLst>
          </p:cNvPr>
          <p:cNvSpPr/>
          <p:nvPr/>
        </p:nvSpPr>
        <p:spPr>
          <a:xfrm>
            <a:off x="3076765" y="3869729"/>
            <a:ext cx="83171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200" dirty="0">
                <a:solidFill>
                  <a:prstClr val="black"/>
                </a:solidFill>
                <a:latin typeface="Sassoon Penpals" panose="02000400000000000000" pitchFamily="50" charset="0"/>
              </a:rPr>
              <a:t>I can confidently find a quarter of each shape.</a:t>
            </a:r>
          </a:p>
          <a:p>
            <a:pPr lvl="0">
              <a:defRPr/>
            </a:pPr>
            <a:r>
              <a:rPr lang="en-GB" sz="3200" dirty="0">
                <a:solidFill>
                  <a:prstClr val="black"/>
                </a:solidFill>
                <a:latin typeface="Sassoon Penpals" panose="02000400000000000000" pitchFamily="50" charset="0"/>
              </a:rPr>
              <a:t> </a:t>
            </a:r>
          </a:p>
          <a:p>
            <a:pPr>
              <a:defRPr/>
            </a:pPr>
            <a:r>
              <a:rPr lang="en-GB" sz="3200" dirty="0">
                <a:solidFill>
                  <a:prstClr val="black"/>
                </a:solidFill>
                <a:latin typeface="Sassoon Penpals" panose="02000400000000000000" pitchFamily="50" charset="0"/>
              </a:rPr>
              <a:t>I can explain my method of finding a quarter. </a:t>
            </a:r>
          </a:p>
          <a:p>
            <a:pPr lvl="0">
              <a:defRPr/>
            </a:pPr>
            <a:endParaRPr lang="en-GB" sz="3200" dirty="0">
              <a:solidFill>
                <a:prstClr val="black"/>
              </a:solidFill>
              <a:latin typeface="Sassoon Penpals" panose="02000400000000000000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ED3173-B6BC-5047-BC6A-B47988A87C19}"/>
              </a:ext>
            </a:extLst>
          </p:cNvPr>
          <p:cNvSpPr/>
          <p:nvPr/>
        </p:nvSpPr>
        <p:spPr>
          <a:xfrm>
            <a:off x="9372430" y="0"/>
            <a:ext cx="2694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22.04.24</a:t>
            </a:r>
            <a:endParaRPr lang="en-GB" sz="4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AF425-13D3-8C4E-A062-D5409F0F22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69" t="56461" r="55864" b="33168"/>
          <a:stretch/>
        </p:blipFill>
        <p:spPr>
          <a:xfrm>
            <a:off x="5283201" y="1297836"/>
            <a:ext cx="1456266" cy="15818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581B09D-5755-064C-AF75-37000E782E9C}"/>
              </a:ext>
            </a:extLst>
          </p:cNvPr>
          <p:cNvSpPr txBox="1"/>
          <p:nvPr/>
        </p:nvSpPr>
        <p:spPr>
          <a:xfrm>
            <a:off x="3991202" y="2967335"/>
            <a:ext cx="459731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assoon Penpals" panose="02000400000000000000" pitchFamily="50" charset="0"/>
              </a:rPr>
              <a:t>Lets pretend our finger is a ladybird. Point to the direction the ladybird will be facing after I command the turn.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06F15E-6F5A-3648-A322-A5E07D778EC3}"/>
              </a:ext>
            </a:extLst>
          </p:cNvPr>
          <p:cNvSpPr txBox="1"/>
          <p:nvPr/>
        </p:nvSpPr>
        <p:spPr>
          <a:xfrm>
            <a:off x="0" y="4172589"/>
            <a:ext cx="3736622" cy="26776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Sassoon Penpals" panose="02000400000000000000" pitchFamily="50" charset="0"/>
              </a:rPr>
              <a:t>CT: Command  at random</a:t>
            </a:r>
          </a:p>
          <a:p>
            <a:pPr algn="ctr"/>
            <a:r>
              <a:rPr lang="en-US" sz="2400" dirty="0">
                <a:latin typeface="Sassoon Penpals" panose="02000400000000000000" pitchFamily="50" charset="0"/>
              </a:rPr>
              <a:t>half turn</a:t>
            </a:r>
          </a:p>
          <a:p>
            <a:pPr algn="ctr"/>
            <a:r>
              <a:rPr lang="en-US" sz="2400" dirty="0">
                <a:latin typeface="Sassoon Penpals" panose="02000400000000000000" pitchFamily="50" charset="0"/>
              </a:rPr>
              <a:t>quarter, turn</a:t>
            </a:r>
          </a:p>
          <a:p>
            <a:pPr algn="ctr"/>
            <a:r>
              <a:rPr lang="en-US" sz="2400" dirty="0">
                <a:latin typeface="Sassoon Penpals" panose="02000400000000000000" pitchFamily="50" charset="0"/>
              </a:rPr>
              <a:t>whole turn</a:t>
            </a:r>
          </a:p>
          <a:p>
            <a:pPr algn="ctr"/>
            <a:r>
              <a:rPr lang="en-US" sz="2400" dirty="0">
                <a:latin typeface="Sassoon Penpals" panose="02000400000000000000" pitchFamily="50" charset="0"/>
              </a:rPr>
              <a:t>three quarter turn</a:t>
            </a:r>
          </a:p>
          <a:p>
            <a:pPr algn="ctr"/>
            <a:r>
              <a:rPr lang="en-US" sz="2400" dirty="0">
                <a:latin typeface="Sassoon Penpals" panose="02000400000000000000" pitchFamily="50" charset="0"/>
              </a:rPr>
              <a:t>left</a:t>
            </a:r>
          </a:p>
          <a:p>
            <a:pPr algn="ctr"/>
            <a:r>
              <a:rPr lang="en-US" sz="2400" dirty="0">
                <a:latin typeface="Sassoon Penpals" panose="02000400000000000000" pitchFamily="50" charset="0"/>
              </a:rPr>
              <a:t>right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96089" y="30778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25.04.24</a:t>
            </a:r>
            <a:endParaRPr lang="en-GB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E7B05A-8E57-4906-BADB-DD410F5EB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808" y="5736627"/>
            <a:ext cx="4149666" cy="102198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6A397B-8817-4CA9-ADF7-0F57EF8C819F}"/>
              </a:ext>
            </a:extLst>
          </p:cNvPr>
          <p:cNvSpPr/>
          <p:nvPr/>
        </p:nvSpPr>
        <p:spPr>
          <a:xfrm>
            <a:off x="8013349" y="5814591"/>
            <a:ext cx="3878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prstClr val="black"/>
                </a:solidFill>
                <a:latin typeface="Sassoon Penpals" panose="02000400000000000000" pitchFamily="50" charset="0"/>
              </a:rPr>
              <a:t>Self assessment</a:t>
            </a:r>
          </a:p>
          <a:p>
            <a:r>
              <a:rPr lang="en-GB" dirty="0">
                <a:latin typeface="Sassoon Penpals" panose="02000400000000000000" pitchFamily="50" charset="0"/>
              </a:rPr>
              <a:t>Do you understand how to </a:t>
            </a:r>
          </a:p>
          <a:p>
            <a:r>
              <a:rPr lang="en-GB" dirty="0">
                <a:latin typeface="Sassoon Penpals" panose="02000400000000000000" pitchFamily="50" charset="0"/>
              </a:rPr>
              <a:t>describe the turn? </a:t>
            </a: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F65FAED-FB28-4FA7-8143-8C3876EE5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5444" y="6194534"/>
            <a:ext cx="1091279" cy="4572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DA9CDAC-22A6-C942-B01B-2E1E689DE063}"/>
              </a:ext>
            </a:extLst>
          </p:cNvPr>
          <p:cNvSpPr/>
          <p:nvPr/>
        </p:nvSpPr>
        <p:spPr>
          <a:xfrm>
            <a:off x="84228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describe turns? </a:t>
            </a:r>
          </a:p>
        </p:txBody>
      </p:sp>
    </p:spTree>
    <p:extLst>
      <p:ext uri="{BB962C8B-B14F-4D97-AF65-F5344CB8AC3E}">
        <p14:creationId xmlns:p14="http://schemas.microsoft.com/office/powerpoint/2010/main" val="22077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4F2FBCBB-2377-F54C-82BD-F8C6CE765C1E}"/>
              </a:ext>
            </a:extLst>
          </p:cNvPr>
          <p:cNvSpPr/>
          <p:nvPr/>
        </p:nvSpPr>
        <p:spPr>
          <a:xfrm>
            <a:off x="1556272" y="1635049"/>
            <a:ext cx="3651530" cy="3318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C6DDF6-A049-4942-B294-F1015D5E3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32" y="2231960"/>
            <a:ext cx="1703609" cy="165037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4073898-6248-8742-8BD3-5FC7579BC3DC}"/>
              </a:ext>
            </a:extLst>
          </p:cNvPr>
          <p:cNvSpPr/>
          <p:nvPr/>
        </p:nvSpPr>
        <p:spPr>
          <a:xfrm>
            <a:off x="6476821" y="1705382"/>
            <a:ext cx="3651530" cy="3318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0980E9-AE86-D143-BC2F-C7CD532AF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26" y="2231961"/>
            <a:ext cx="1703609" cy="16503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C941BD-AC87-6F43-9E9A-03C40255F19E}"/>
              </a:ext>
            </a:extLst>
          </p:cNvPr>
          <p:cNvSpPr txBox="1"/>
          <p:nvPr/>
        </p:nvSpPr>
        <p:spPr>
          <a:xfrm>
            <a:off x="2651937" y="859082"/>
            <a:ext cx="5995352" cy="4616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assoon Penpals" panose="02000400000000000000" pitchFamily="50" charset="0"/>
              </a:rPr>
              <a:t>Can you describe the turn the bee has made?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E7FC98-6345-FB4A-A195-CCB06D5AB0AD}"/>
              </a:ext>
            </a:extLst>
          </p:cNvPr>
          <p:cNvSpPr txBox="1"/>
          <p:nvPr/>
        </p:nvSpPr>
        <p:spPr>
          <a:xfrm>
            <a:off x="1502773" y="5194878"/>
            <a:ext cx="3758525" cy="4616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assoon Penpals" panose="02000400000000000000" pitchFamily="50" charset="0"/>
              </a:rPr>
              <a:t>whole turn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8BA2F0-CC39-A24D-9B7E-BE4AD88C421E}"/>
              </a:ext>
            </a:extLst>
          </p:cNvPr>
          <p:cNvSpPr txBox="1"/>
          <p:nvPr/>
        </p:nvSpPr>
        <p:spPr>
          <a:xfrm>
            <a:off x="6853245" y="5194879"/>
            <a:ext cx="3105370" cy="4616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assoon Penpals" panose="02000400000000000000" pitchFamily="50" charset="0"/>
              </a:rPr>
              <a:t>quarter turn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99802" y="38533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25.04.24</a:t>
            </a:r>
            <a:endParaRPr lang="en-GB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A9CDAC-22A6-C942-B01B-2E1E689DE063}"/>
              </a:ext>
            </a:extLst>
          </p:cNvPr>
          <p:cNvSpPr/>
          <p:nvPr/>
        </p:nvSpPr>
        <p:spPr>
          <a:xfrm>
            <a:off x="84228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describe turns? </a:t>
            </a:r>
          </a:p>
        </p:txBody>
      </p:sp>
    </p:spTree>
    <p:extLst>
      <p:ext uri="{BB962C8B-B14F-4D97-AF65-F5344CB8AC3E}">
        <p14:creationId xmlns:p14="http://schemas.microsoft.com/office/powerpoint/2010/main" val="33487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24CF8CA-9607-DB45-9280-0A4A142CE2DB}"/>
              </a:ext>
            </a:extLst>
          </p:cNvPr>
          <p:cNvSpPr/>
          <p:nvPr/>
        </p:nvSpPr>
        <p:spPr>
          <a:xfrm>
            <a:off x="6093752" y="1201144"/>
            <a:ext cx="3651530" cy="3318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D9B9FB-E36E-A34B-8ED5-D5CCB9963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03" y="1882550"/>
            <a:ext cx="1703609" cy="165037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6E2E6B5-22C4-B14F-BF12-4BA4FF86A562}"/>
              </a:ext>
            </a:extLst>
          </p:cNvPr>
          <p:cNvSpPr/>
          <p:nvPr/>
        </p:nvSpPr>
        <p:spPr>
          <a:xfrm>
            <a:off x="1725890" y="1143139"/>
            <a:ext cx="3651530" cy="3318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A6485-DA13-894E-93D8-A3ADC6D34C9C}"/>
              </a:ext>
            </a:extLst>
          </p:cNvPr>
          <p:cNvSpPr txBox="1"/>
          <p:nvPr/>
        </p:nvSpPr>
        <p:spPr>
          <a:xfrm>
            <a:off x="3096076" y="520468"/>
            <a:ext cx="5995352" cy="4616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assoon Penpals" panose="02000400000000000000" pitchFamily="50" charset="0"/>
              </a:rPr>
              <a:t>Can you describe the turn the bee has made?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2CBF5A-5885-BE46-870F-FABF26840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50" y="1682588"/>
            <a:ext cx="1703609" cy="16503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79F445-479C-7742-AC4C-2CC81690CFD9}"/>
              </a:ext>
            </a:extLst>
          </p:cNvPr>
          <p:cNvSpPr txBox="1"/>
          <p:nvPr/>
        </p:nvSpPr>
        <p:spPr>
          <a:xfrm>
            <a:off x="6032441" y="4748748"/>
            <a:ext cx="3916421" cy="4616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assoon Penpals" panose="02000400000000000000" pitchFamily="50" charset="0"/>
              </a:rPr>
              <a:t>Three- quarter turn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990CA4-7F3D-1B4A-B25E-C9F535F08C69}"/>
              </a:ext>
            </a:extLst>
          </p:cNvPr>
          <p:cNvSpPr txBox="1"/>
          <p:nvPr/>
        </p:nvSpPr>
        <p:spPr>
          <a:xfrm>
            <a:off x="1618895" y="4735259"/>
            <a:ext cx="3758525" cy="4616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assoon Penpals" panose="02000400000000000000" pitchFamily="50" charset="0"/>
              </a:rPr>
              <a:t>Half turn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11344" y="38533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25.04.24</a:t>
            </a:r>
            <a:endParaRPr lang="en-GB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CE7B05A-8E57-4906-BADB-DD410F5EB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808" y="5736627"/>
            <a:ext cx="4149666" cy="102198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26A397B-8817-4CA9-ADF7-0F57EF8C819F}"/>
              </a:ext>
            </a:extLst>
          </p:cNvPr>
          <p:cNvSpPr/>
          <p:nvPr/>
        </p:nvSpPr>
        <p:spPr>
          <a:xfrm>
            <a:off x="8013349" y="5814591"/>
            <a:ext cx="3878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prstClr val="black"/>
                </a:solidFill>
                <a:latin typeface="Sassoon Penpals" panose="02000400000000000000" pitchFamily="50" charset="0"/>
              </a:rPr>
              <a:t>Self assessment</a:t>
            </a:r>
          </a:p>
          <a:p>
            <a:r>
              <a:rPr lang="en-GB" dirty="0">
                <a:latin typeface="Sassoon Penpals" panose="02000400000000000000" pitchFamily="50" charset="0"/>
              </a:rPr>
              <a:t>Do you know how to describe </a:t>
            </a:r>
          </a:p>
          <a:p>
            <a:r>
              <a:rPr lang="en-GB" dirty="0">
                <a:latin typeface="Sassoon Penpals" panose="02000400000000000000" pitchFamily="50" charset="0"/>
              </a:rPr>
              <a:t>the turns? </a:t>
            </a:r>
            <a:r>
              <a:rPr lang="en-GB" dirty="0">
                <a:solidFill>
                  <a:prstClr val="black"/>
                </a:solidFill>
                <a:latin typeface="Sassoon Penpals" panose="02000400000000000000" pitchFamily="50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F65FAED-FB28-4FA7-8143-8C3876EE5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5444" y="6194534"/>
            <a:ext cx="1091279" cy="45724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DA9CDAC-22A6-C942-B01B-2E1E689DE063}"/>
              </a:ext>
            </a:extLst>
          </p:cNvPr>
          <p:cNvSpPr/>
          <p:nvPr/>
        </p:nvSpPr>
        <p:spPr>
          <a:xfrm>
            <a:off x="84228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describe turns? </a:t>
            </a:r>
          </a:p>
        </p:txBody>
      </p:sp>
    </p:spTree>
    <p:extLst>
      <p:ext uri="{BB962C8B-B14F-4D97-AF65-F5344CB8AC3E}">
        <p14:creationId xmlns:p14="http://schemas.microsoft.com/office/powerpoint/2010/main" val="420202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4F2FBCBB-2377-F54C-82BD-F8C6CE765C1E}"/>
              </a:ext>
            </a:extLst>
          </p:cNvPr>
          <p:cNvSpPr/>
          <p:nvPr/>
        </p:nvSpPr>
        <p:spPr>
          <a:xfrm>
            <a:off x="1969509" y="1767910"/>
            <a:ext cx="3651530" cy="3318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C6DDF6-A049-4942-B294-F1015D5E3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23" y="2451935"/>
            <a:ext cx="1703609" cy="16503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99802" y="38533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25.04.24</a:t>
            </a:r>
            <a:endParaRPr lang="en-GB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8D9189-3D9F-C849-87BD-06AAC1FA0199}"/>
              </a:ext>
            </a:extLst>
          </p:cNvPr>
          <p:cNvSpPr txBox="1"/>
          <p:nvPr/>
        </p:nvSpPr>
        <p:spPr>
          <a:xfrm rot="493058">
            <a:off x="6041460" y="1660327"/>
            <a:ext cx="4217526" cy="1077218"/>
          </a:xfrm>
          <a:custGeom>
            <a:avLst/>
            <a:gdLst>
              <a:gd name="connsiteX0" fmla="*/ 0 w 4217526"/>
              <a:gd name="connsiteY0" fmla="*/ 0 h 1077218"/>
              <a:gd name="connsiteX1" fmla="*/ 527191 w 4217526"/>
              <a:gd name="connsiteY1" fmla="*/ 0 h 1077218"/>
              <a:gd name="connsiteX2" fmla="*/ 1096557 w 4217526"/>
              <a:gd name="connsiteY2" fmla="*/ 0 h 1077218"/>
              <a:gd name="connsiteX3" fmla="*/ 1623748 w 4217526"/>
              <a:gd name="connsiteY3" fmla="*/ 0 h 1077218"/>
              <a:gd name="connsiteX4" fmla="*/ 2193114 w 4217526"/>
              <a:gd name="connsiteY4" fmla="*/ 0 h 1077218"/>
              <a:gd name="connsiteX5" fmla="*/ 2804655 w 4217526"/>
              <a:gd name="connsiteY5" fmla="*/ 0 h 1077218"/>
              <a:gd name="connsiteX6" fmla="*/ 3331846 w 4217526"/>
              <a:gd name="connsiteY6" fmla="*/ 0 h 1077218"/>
              <a:gd name="connsiteX7" fmla="*/ 4217526 w 4217526"/>
              <a:gd name="connsiteY7" fmla="*/ 0 h 1077218"/>
              <a:gd name="connsiteX8" fmla="*/ 4217526 w 4217526"/>
              <a:gd name="connsiteY8" fmla="*/ 560153 h 1077218"/>
              <a:gd name="connsiteX9" fmla="*/ 4217526 w 4217526"/>
              <a:gd name="connsiteY9" fmla="*/ 1077218 h 1077218"/>
              <a:gd name="connsiteX10" fmla="*/ 3690335 w 4217526"/>
              <a:gd name="connsiteY10" fmla="*/ 1077218 h 1077218"/>
              <a:gd name="connsiteX11" fmla="*/ 3205320 w 4217526"/>
              <a:gd name="connsiteY11" fmla="*/ 1077218 h 1077218"/>
              <a:gd name="connsiteX12" fmla="*/ 2635954 w 4217526"/>
              <a:gd name="connsiteY12" fmla="*/ 1077218 h 1077218"/>
              <a:gd name="connsiteX13" fmla="*/ 2024412 w 4217526"/>
              <a:gd name="connsiteY13" fmla="*/ 1077218 h 1077218"/>
              <a:gd name="connsiteX14" fmla="*/ 1581572 w 4217526"/>
              <a:gd name="connsiteY14" fmla="*/ 1077218 h 1077218"/>
              <a:gd name="connsiteX15" fmla="*/ 1054382 w 4217526"/>
              <a:gd name="connsiteY15" fmla="*/ 1077218 h 1077218"/>
              <a:gd name="connsiteX16" fmla="*/ 653717 w 4217526"/>
              <a:gd name="connsiteY16" fmla="*/ 1077218 h 1077218"/>
              <a:gd name="connsiteX17" fmla="*/ 0 w 4217526"/>
              <a:gd name="connsiteY17" fmla="*/ 1077218 h 1077218"/>
              <a:gd name="connsiteX18" fmla="*/ 0 w 4217526"/>
              <a:gd name="connsiteY18" fmla="*/ 549381 h 1077218"/>
              <a:gd name="connsiteX19" fmla="*/ 0 w 4217526"/>
              <a:gd name="connsiteY19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17526" h="1077218" extrusionOk="0">
                <a:moveTo>
                  <a:pt x="0" y="0"/>
                </a:moveTo>
                <a:cubicBezTo>
                  <a:pt x="175499" y="-55965"/>
                  <a:pt x="352799" y="28828"/>
                  <a:pt x="527191" y="0"/>
                </a:cubicBezTo>
                <a:cubicBezTo>
                  <a:pt x="701583" y="-28828"/>
                  <a:pt x="966416" y="21096"/>
                  <a:pt x="1096557" y="0"/>
                </a:cubicBezTo>
                <a:cubicBezTo>
                  <a:pt x="1226698" y="-21096"/>
                  <a:pt x="1430600" y="24162"/>
                  <a:pt x="1623748" y="0"/>
                </a:cubicBezTo>
                <a:cubicBezTo>
                  <a:pt x="1816896" y="-24162"/>
                  <a:pt x="2023624" y="3536"/>
                  <a:pt x="2193114" y="0"/>
                </a:cubicBezTo>
                <a:cubicBezTo>
                  <a:pt x="2362604" y="-3536"/>
                  <a:pt x="2656657" y="26412"/>
                  <a:pt x="2804655" y="0"/>
                </a:cubicBezTo>
                <a:cubicBezTo>
                  <a:pt x="2952653" y="-26412"/>
                  <a:pt x="3221365" y="50245"/>
                  <a:pt x="3331846" y="0"/>
                </a:cubicBezTo>
                <a:cubicBezTo>
                  <a:pt x="3442327" y="-50245"/>
                  <a:pt x="3818564" y="43930"/>
                  <a:pt x="4217526" y="0"/>
                </a:cubicBezTo>
                <a:cubicBezTo>
                  <a:pt x="4239808" y="256121"/>
                  <a:pt x="4174370" y="382919"/>
                  <a:pt x="4217526" y="560153"/>
                </a:cubicBezTo>
                <a:cubicBezTo>
                  <a:pt x="4260682" y="737387"/>
                  <a:pt x="4181525" y="899765"/>
                  <a:pt x="4217526" y="1077218"/>
                </a:cubicBezTo>
                <a:cubicBezTo>
                  <a:pt x="4003022" y="1131332"/>
                  <a:pt x="3914775" y="1052574"/>
                  <a:pt x="3690335" y="1077218"/>
                </a:cubicBezTo>
                <a:cubicBezTo>
                  <a:pt x="3465895" y="1101862"/>
                  <a:pt x="3313506" y="1074139"/>
                  <a:pt x="3205320" y="1077218"/>
                </a:cubicBezTo>
                <a:cubicBezTo>
                  <a:pt x="3097135" y="1080297"/>
                  <a:pt x="2843811" y="1058685"/>
                  <a:pt x="2635954" y="1077218"/>
                </a:cubicBezTo>
                <a:cubicBezTo>
                  <a:pt x="2428097" y="1095751"/>
                  <a:pt x="2230753" y="1007645"/>
                  <a:pt x="2024412" y="1077218"/>
                </a:cubicBezTo>
                <a:cubicBezTo>
                  <a:pt x="1818071" y="1146791"/>
                  <a:pt x="1786286" y="1047365"/>
                  <a:pt x="1581572" y="1077218"/>
                </a:cubicBezTo>
                <a:cubicBezTo>
                  <a:pt x="1376858" y="1107071"/>
                  <a:pt x="1202750" y="1029301"/>
                  <a:pt x="1054382" y="1077218"/>
                </a:cubicBezTo>
                <a:cubicBezTo>
                  <a:pt x="906014" y="1125135"/>
                  <a:pt x="737562" y="1045681"/>
                  <a:pt x="653717" y="1077218"/>
                </a:cubicBezTo>
                <a:cubicBezTo>
                  <a:pt x="569873" y="1108755"/>
                  <a:pt x="254652" y="1052346"/>
                  <a:pt x="0" y="1077218"/>
                </a:cubicBezTo>
                <a:cubicBezTo>
                  <a:pt x="-22371" y="916215"/>
                  <a:pt x="57662" y="786645"/>
                  <a:pt x="0" y="549381"/>
                </a:cubicBezTo>
                <a:cubicBezTo>
                  <a:pt x="-57662" y="312117"/>
                  <a:pt x="39859" y="137497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  <a:extLst>
              <a:ext uri="{C807C97D-BFC1-408E-A445-0C87EB9F89A2}">
                <ask:lineSketchStyleProps xmlns=""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Sassoon Penpals" panose="02000400000000000000" pitchFamily="50" charset="0"/>
              </a:rPr>
              <a:t>TP: Does the bee show a half of a turn? How do you know?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C941BD-AC87-6F43-9E9A-03C40255F19E}"/>
              </a:ext>
            </a:extLst>
          </p:cNvPr>
          <p:cNvSpPr txBox="1"/>
          <p:nvPr/>
        </p:nvSpPr>
        <p:spPr>
          <a:xfrm>
            <a:off x="2623363" y="552962"/>
            <a:ext cx="5995352" cy="4616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assoon Penpals" panose="02000400000000000000" pitchFamily="50" charset="0"/>
              </a:rPr>
              <a:t>Can you describe the turn the bee has made?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A9CDAC-22A6-C942-B01B-2E1E689DE063}"/>
              </a:ext>
            </a:extLst>
          </p:cNvPr>
          <p:cNvSpPr/>
          <p:nvPr/>
        </p:nvSpPr>
        <p:spPr>
          <a:xfrm>
            <a:off x="84228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describe turns? </a:t>
            </a:r>
          </a:p>
        </p:txBody>
      </p:sp>
    </p:spTree>
    <p:extLst>
      <p:ext uri="{BB962C8B-B14F-4D97-AF65-F5344CB8AC3E}">
        <p14:creationId xmlns:p14="http://schemas.microsoft.com/office/powerpoint/2010/main" val="35288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C4073898-6248-8742-8BD3-5FC7579BC3DC}"/>
              </a:ext>
            </a:extLst>
          </p:cNvPr>
          <p:cNvSpPr/>
          <p:nvPr/>
        </p:nvSpPr>
        <p:spPr>
          <a:xfrm>
            <a:off x="4894650" y="2194746"/>
            <a:ext cx="3651530" cy="3318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0980E9-AE86-D143-BC2F-C7CD532AF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71" y="2813852"/>
            <a:ext cx="1703609" cy="16503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99802" y="38533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25.04.24</a:t>
            </a:r>
            <a:endParaRPr lang="en-GB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8D9189-3D9F-C849-87BD-06AAC1FA0199}"/>
              </a:ext>
            </a:extLst>
          </p:cNvPr>
          <p:cNvSpPr txBox="1"/>
          <p:nvPr/>
        </p:nvSpPr>
        <p:spPr>
          <a:xfrm rot="493058">
            <a:off x="543174" y="2019715"/>
            <a:ext cx="4217526" cy="1569660"/>
          </a:xfrm>
          <a:custGeom>
            <a:avLst/>
            <a:gdLst>
              <a:gd name="connsiteX0" fmla="*/ 0 w 4217526"/>
              <a:gd name="connsiteY0" fmla="*/ 0 h 1569660"/>
              <a:gd name="connsiteX1" fmla="*/ 527191 w 4217526"/>
              <a:gd name="connsiteY1" fmla="*/ 0 h 1569660"/>
              <a:gd name="connsiteX2" fmla="*/ 1096557 w 4217526"/>
              <a:gd name="connsiteY2" fmla="*/ 0 h 1569660"/>
              <a:gd name="connsiteX3" fmla="*/ 1623748 w 4217526"/>
              <a:gd name="connsiteY3" fmla="*/ 0 h 1569660"/>
              <a:gd name="connsiteX4" fmla="*/ 2193114 w 4217526"/>
              <a:gd name="connsiteY4" fmla="*/ 0 h 1569660"/>
              <a:gd name="connsiteX5" fmla="*/ 2804655 w 4217526"/>
              <a:gd name="connsiteY5" fmla="*/ 0 h 1569660"/>
              <a:gd name="connsiteX6" fmla="*/ 3331846 w 4217526"/>
              <a:gd name="connsiteY6" fmla="*/ 0 h 1569660"/>
              <a:gd name="connsiteX7" fmla="*/ 4217526 w 4217526"/>
              <a:gd name="connsiteY7" fmla="*/ 0 h 1569660"/>
              <a:gd name="connsiteX8" fmla="*/ 4217526 w 4217526"/>
              <a:gd name="connsiteY8" fmla="*/ 554613 h 1569660"/>
              <a:gd name="connsiteX9" fmla="*/ 4217526 w 4217526"/>
              <a:gd name="connsiteY9" fmla="*/ 1093530 h 1569660"/>
              <a:gd name="connsiteX10" fmla="*/ 4217526 w 4217526"/>
              <a:gd name="connsiteY10" fmla="*/ 1569660 h 1569660"/>
              <a:gd name="connsiteX11" fmla="*/ 3774686 w 4217526"/>
              <a:gd name="connsiteY11" fmla="*/ 1569660 h 1569660"/>
              <a:gd name="connsiteX12" fmla="*/ 3205320 w 4217526"/>
              <a:gd name="connsiteY12" fmla="*/ 1569660 h 1569660"/>
              <a:gd name="connsiteX13" fmla="*/ 2593778 w 4217526"/>
              <a:gd name="connsiteY13" fmla="*/ 1569660 h 1569660"/>
              <a:gd name="connsiteX14" fmla="*/ 2150938 w 4217526"/>
              <a:gd name="connsiteY14" fmla="*/ 1569660 h 1569660"/>
              <a:gd name="connsiteX15" fmla="*/ 1623748 w 4217526"/>
              <a:gd name="connsiteY15" fmla="*/ 1569660 h 1569660"/>
              <a:gd name="connsiteX16" fmla="*/ 1223083 w 4217526"/>
              <a:gd name="connsiteY16" fmla="*/ 1569660 h 1569660"/>
              <a:gd name="connsiteX17" fmla="*/ 653717 w 4217526"/>
              <a:gd name="connsiteY17" fmla="*/ 1569660 h 1569660"/>
              <a:gd name="connsiteX18" fmla="*/ 0 w 4217526"/>
              <a:gd name="connsiteY18" fmla="*/ 1569660 h 1569660"/>
              <a:gd name="connsiteX19" fmla="*/ 0 w 4217526"/>
              <a:gd name="connsiteY19" fmla="*/ 1077833 h 1569660"/>
              <a:gd name="connsiteX20" fmla="*/ 0 w 4217526"/>
              <a:gd name="connsiteY20" fmla="*/ 586006 h 1569660"/>
              <a:gd name="connsiteX21" fmla="*/ 0 w 4217526"/>
              <a:gd name="connsiteY21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17526" h="1569660" extrusionOk="0">
                <a:moveTo>
                  <a:pt x="0" y="0"/>
                </a:moveTo>
                <a:cubicBezTo>
                  <a:pt x="175499" y="-55965"/>
                  <a:pt x="352799" y="28828"/>
                  <a:pt x="527191" y="0"/>
                </a:cubicBezTo>
                <a:cubicBezTo>
                  <a:pt x="701583" y="-28828"/>
                  <a:pt x="966416" y="21096"/>
                  <a:pt x="1096557" y="0"/>
                </a:cubicBezTo>
                <a:cubicBezTo>
                  <a:pt x="1226698" y="-21096"/>
                  <a:pt x="1430600" y="24162"/>
                  <a:pt x="1623748" y="0"/>
                </a:cubicBezTo>
                <a:cubicBezTo>
                  <a:pt x="1816896" y="-24162"/>
                  <a:pt x="2023624" y="3536"/>
                  <a:pt x="2193114" y="0"/>
                </a:cubicBezTo>
                <a:cubicBezTo>
                  <a:pt x="2362604" y="-3536"/>
                  <a:pt x="2656657" y="26412"/>
                  <a:pt x="2804655" y="0"/>
                </a:cubicBezTo>
                <a:cubicBezTo>
                  <a:pt x="2952653" y="-26412"/>
                  <a:pt x="3221365" y="50245"/>
                  <a:pt x="3331846" y="0"/>
                </a:cubicBezTo>
                <a:cubicBezTo>
                  <a:pt x="3442327" y="-50245"/>
                  <a:pt x="3818564" y="43930"/>
                  <a:pt x="4217526" y="0"/>
                </a:cubicBezTo>
                <a:cubicBezTo>
                  <a:pt x="4273322" y="117014"/>
                  <a:pt x="4185850" y="405422"/>
                  <a:pt x="4217526" y="554613"/>
                </a:cubicBezTo>
                <a:cubicBezTo>
                  <a:pt x="4249202" y="703804"/>
                  <a:pt x="4190074" y="896319"/>
                  <a:pt x="4217526" y="1093530"/>
                </a:cubicBezTo>
                <a:cubicBezTo>
                  <a:pt x="4244978" y="1290741"/>
                  <a:pt x="4202106" y="1373355"/>
                  <a:pt x="4217526" y="1569660"/>
                </a:cubicBezTo>
                <a:cubicBezTo>
                  <a:pt x="4062360" y="1575666"/>
                  <a:pt x="3921711" y="1559529"/>
                  <a:pt x="3774686" y="1569660"/>
                </a:cubicBezTo>
                <a:cubicBezTo>
                  <a:pt x="3627661" y="1579791"/>
                  <a:pt x="3413177" y="1551127"/>
                  <a:pt x="3205320" y="1569660"/>
                </a:cubicBezTo>
                <a:cubicBezTo>
                  <a:pt x="2997463" y="1588193"/>
                  <a:pt x="2800119" y="1500087"/>
                  <a:pt x="2593778" y="1569660"/>
                </a:cubicBezTo>
                <a:cubicBezTo>
                  <a:pt x="2387437" y="1639233"/>
                  <a:pt x="2355652" y="1539807"/>
                  <a:pt x="2150938" y="1569660"/>
                </a:cubicBezTo>
                <a:cubicBezTo>
                  <a:pt x="1946224" y="1599513"/>
                  <a:pt x="1772116" y="1521743"/>
                  <a:pt x="1623748" y="1569660"/>
                </a:cubicBezTo>
                <a:cubicBezTo>
                  <a:pt x="1475380" y="1617577"/>
                  <a:pt x="1306928" y="1538123"/>
                  <a:pt x="1223083" y="1569660"/>
                </a:cubicBezTo>
                <a:cubicBezTo>
                  <a:pt x="1139239" y="1601197"/>
                  <a:pt x="790342" y="1505138"/>
                  <a:pt x="653717" y="1569660"/>
                </a:cubicBezTo>
                <a:cubicBezTo>
                  <a:pt x="517092" y="1634182"/>
                  <a:pt x="217407" y="1553843"/>
                  <a:pt x="0" y="1569660"/>
                </a:cubicBezTo>
                <a:cubicBezTo>
                  <a:pt x="-46637" y="1351705"/>
                  <a:pt x="14725" y="1217337"/>
                  <a:pt x="0" y="1077833"/>
                </a:cubicBezTo>
                <a:cubicBezTo>
                  <a:pt x="-14725" y="938329"/>
                  <a:pt x="56540" y="762668"/>
                  <a:pt x="0" y="586006"/>
                </a:cubicBezTo>
                <a:cubicBezTo>
                  <a:pt x="-56540" y="409344"/>
                  <a:pt x="18594" y="227033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  <a:extLst>
              <a:ext uri="{C807C97D-BFC1-408E-A445-0C87EB9F89A2}">
                <ask:lineSketchStyleProps xmlns=""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Sassoon Penpals" panose="02000400000000000000" pitchFamily="50" charset="0"/>
              </a:rPr>
              <a:t>TP: Does the bee show a quarter of a turn? How do you know?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C941BD-AC87-6F43-9E9A-03C40255F19E}"/>
              </a:ext>
            </a:extLst>
          </p:cNvPr>
          <p:cNvSpPr txBox="1"/>
          <p:nvPr/>
        </p:nvSpPr>
        <p:spPr>
          <a:xfrm>
            <a:off x="2651937" y="859082"/>
            <a:ext cx="5995352" cy="4616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assoon Penpals" panose="02000400000000000000" pitchFamily="50" charset="0"/>
              </a:rPr>
              <a:t>Can you describe the turn the bee has made?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A9CDAC-22A6-C942-B01B-2E1E689DE063}"/>
              </a:ext>
            </a:extLst>
          </p:cNvPr>
          <p:cNvSpPr/>
          <p:nvPr/>
        </p:nvSpPr>
        <p:spPr>
          <a:xfrm>
            <a:off x="84228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describe turns? </a:t>
            </a:r>
          </a:p>
        </p:txBody>
      </p:sp>
    </p:spTree>
    <p:extLst>
      <p:ext uri="{BB962C8B-B14F-4D97-AF65-F5344CB8AC3E}">
        <p14:creationId xmlns:p14="http://schemas.microsoft.com/office/powerpoint/2010/main" val="182076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4F2FBCBB-2377-F54C-82BD-F8C6CE765C1E}"/>
              </a:ext>
            </a:extLst>
          </p:cNvPr>
          <p:cNvSpPr/>
          <p:nvPr/>
        </p:nvSpPr>
        <p:spPr>
          <a:xfrm>
            <a:off x="370268" y="1849548"/>
            <a:ext cx="3651530" cy="3318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C6DDF6-A049-4942-B294-F1015D5E3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20" y="2683617"/>
            <a:ext cx="1703609" cy="16503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C941BD-AC87-6F43-9E9A-03C40255F19E}"/>
              </a:ext>
            </a:extLst>
          </p:cNvPr>
          <p:cNvSpPr txBox="1"/>
          <p:nvPr/>
        </p:nvSpPr>
        <p:spPr>
          <a:xfrm>
            <a:off x="2651937" y="859082"/>
            <a:ext cx="5995352" cy="46166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assoon Penpals" panose="02000400000000000000" pitchFamily="50" charset="0"/>
              </a:rPr>
              <a:t>Can you describe the turn the bee has made?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99802" y="38533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25.04.24</a:t>
            </a:r>
            <a:endParaRPr lang="en-GB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8D9189-3D9F-C849-87BD-06AAC1FA0199}"/>
              </a:ext>
            </a:extLst>
          </p:cNvPr>
          <p:cNvSpPr txBox="1"/>
          <p:nvPr/>
        </p:nvSpPr>
        <p:spPr>
          <a:xfrm rot="493058">
            <a:off x="5227515" y="2142902"/>
            <a:ext cx="4217526" cy="1569660"/>
          </a:xfrm>
          <a:custGeom>
            <a:avLst/>
            <a:gdLst>
              <a:gd name="connsiteX0" fmla="*/ 0 w 4217526"/>
              <a:gd name="connsiteY0" fmla="*/ 0 h 1569660"/>
              <a:gd name="connsiteX1" fmla="*/ 527191 w 4217526"/>
              <a:gd name="connsiteY1" fmla="*/ 0 h 1569660"/>
              <a:gd name="connsiteX2" fmla="*/ 1096557 w 4217526"/>
              <a:gd name="connsiteY2" fmla="*/ 0 h 1569660"/>
              <a:gd name="connsiteX3" fmla="*/ 1623748 w 4217526"/>
              <a:gd name="connsiteY3" fmla="*/ 0 h 1569660"/>
              <a:gd name="connsiteX4" fmla="*/ 2193114 w 4217526"/>
              <a:gd name="connsiteY4" fmla="*/ 0 h 1569660"/>
              <a:gd name="connsiteX5" fmla="*/ 2804655 w 4217526"/>
              <a:gd name="connsiteY5" fmla="*/ 0 h 1569660"/>
              <a:gd name="connsiteX6" fmla="*/ 3331846 w 4217526"/>
              <a:gd name="connsiteY6" fmla="*/ 0 h 1569660"/>
              <a:gd name="connsiteX7" fmla="*/ 4217526 w 4217526"/>
              <a:gd name="connsiteY7" fmla="*/ 0 h 1569660"/>
              <a:gd name="connsiteX8" fmla="*/ 4217526 w 4217526"/>
              <a:gd name="connsiteY8" fmla="*/ 554613 h 1569660"/>
              <a:gd name="connsiteX9" fmla="*/ 4217526 w 4217526"/>
              <a:gd name="connsiteY9" fmla="*/ 1093530 h 1569660"/>
              <a:gd name="connsiteX10" fmla="*/ 4217526 w 4217526"/>
              <a:gd name="connsiteY10" fmla="*/ 1569660 h 1569660"/>
              <a:gd name="connsiteX11" fmla="*/ 3774686 w 4217526"/>
              <a:gd name="connsiteY11" fmla="*/ 1569660 h 1569660"/>
              <a:gd name="connsiteX12" fmla="*/ 3205320 w 4217526"/>
              <a:gd name="connsiteY12" fmla="*/ 1569660 h 1569660"/>
              <a:gd name="connsiteX13" fmla="*/ 2593778 w 4217526"/>
              <a:gd name="connsiteY13" fmla="*/ 1569660 h 1569660"/>
              <a:gd name="connsiteX14" fmla="*/ 2150938 w 4217526"/>
              <a:gd name="connsiteY14" fmla="*/ 1569660 h 1569660"/>
              <a:gd name="connsiteX15" fmla="*/ 1623748 w 4217526"/>
              <a:gd name="connsiteY15" fmla="*/ 1569660 h 1569660"/>
              <a:gd name="connsiteX16" fmla="*/ 1223083 w 4217526"/>
              <a:gd name="connsiteY16" fmla="*/ 1569660 h 1569660"/>
              <a:gd name="connsiteX17" fmla="*/ 653717 w 4217526"/>
              <a:gd name="connsiteY17" fmla="*/ 1569660 h 1569660"/>
              <a:gd name="connsiteX18" fmla="*/ 0 w 4217526"/>
              <a:gd name="connsiteY18" fmla="*/ 1569660 h 1569660"/>
              <a:gd name="connsiteX19" fmla="*/ 0 w 4217526"/>
              <a:gd name="connsiteY19" fmla="*/ 1077833 h 1569660"/>
              <a:gd name="connsiteX20" fmla="*/ 0 w 4217526"/>
              <a:gd name="connsiteY20" fmla="*/ 586006 h 1569660"/>
              <a:gd name="connsiteX21" fmla="*/ 0 w 4217526"/>
              <a:gd name="connsiteY21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17526" h="1569660" extrusionOk="0">
                <a:moveTo>
                  <a:pt x="0" y="0"/>
                </a:moveTo>
                <a:cubicBezTo>
                  <a:pt x="175499" y="-55965"/>
                  <a:pt x="352799" y="28828"/>
                  <a:pt x="527191" y="0"/>
                </a:cubicBezTo>
                <a:cubicBezTo>
                  <a:pt x="701583" y="-28828"/>
                  <a:pt x="966416" y="21096"/>
                  <a:pt x="1096557" y="0"/>
                </a:cubicBezTo>
                <a:cubicBezTo>
                  <a:pt x="1226698" y="-21096"/>
                  <a:pt x="1430600" y="24162"/>
                  <a:pt x="1623748" y="0"/>
                </a:cubicBezTo>
                <a:cubicBezTo>
                  <a:pt x="1816896" y="-24162"/>
                  <a:pt x="2023624" y="3536"/>
                  <a:pt x="2193114" y="0"/>
                </a:cubicBezTo>
                <a:cubicBezTo>
                  <a:pt x="2362604" y="-3536"/>
                  <a:pt x="2656657" y="26412"/>
                  <a:pt x="2804655" y="0"/>
                </a:cubicBezTo>
                <a:cubicBezTo>
                  <a:pt x="2952653" y="-26412"/>
                  <a:pt x="3221365" y="50245"/>
                  <a:pt x="3331846" y="0"/>
                </a:cubicBezTo>
                <a:cubicBezTo>
                  <a:pt x="3442327" y="-50245"/>
                  <a:pt x="3818564" y="43930"/>
                  <a:pt x="4217526" y="0"/>
                </a:cubicBezTo>
                <a:cubicBezTo>
                  <a:pt x="4273322" y="117014"/>
                  <a:pt x="4185850" y="405422"/>
                  <a:pt x="4217526" y="554613"/>
                </a:cubicBezTo>
                <a:cubicBezTo>
                  <a:pt x="4249202" y="703804"/>
                  <a:pt x="4190074" y="896319"/>
                  <a:pt x="4217526" y="1093530"/>
                </a:cubicBezTo>
                <a:cubicBezTo>
                  <a:pt x="4244978" y="1290741"/>
                  <a:pt x="4202106" y="1373355"/>
                  <a:pt x="4217526" y="1569660"/>
                </a:cubicBezTo>
                <a:cubicBezTo>
                  <a:pt x="4062360" y="1575666"/>
                  <a:pt x="3921711" y="1559529"/>
                  <a:pt x="3774686" y="1569660"/>
                </a:cubicBezTo>
                <a:cubicBezTo>
                  <a:pt x="3627661" y="1579791"/>
                  <a:pt x="3413177" y="1551127"/>
                  <a:pt x="3205320" y="1569660"/>
                </a:cubicBezTo>
                <a:cubicBezTo>
                  <a:pt x="2997463" y="1588193"/>
                  <a:pt x="2800119" y="1500087"/>
                  <a:pt x="2593778" y="1569660"/>
                </a:cubicBezTo>
                <a:cubicBezTo>
                  <a:pt x="2387437" y="1639233"/>
                  <a:pt x="2355652" y="1539807"/>
                  <a:pt x="2150938" y="1569660"/>
                </a:cubicBezTo>
                <a:cubicBezTo>
                  <a:pt x="1946224" y="1599513"/>
                  <a:pt x="1772116" y="1521743"/>
                  <a:pt x="1623748" y="1569660"/>
                </a:cubicBezTo>
                <a:cubicBezTo>
                  <a:pt x="1475380" y="1617577"/>
                  <a:pt x="1306928" y="1538123"/>
                  <a:pt x="1223083" y="1569660"/>
                </a:cubicBezTo>
                <a:cubicBezTo>
                  <a:pt x="1139239" y="1601197"/>
                  <a:pt x="790342" y="1505138"/>
                  <a:pt x="653717" y="1569660"/>
                </a:cubicBezTo>
                <a:cubicBezTo>
                  <a:pt x="517092" y="1634182"/>
                  <a:pt x="217407" y="1553843"/>
                  <a:pt x="0" y="1569660"/>
                </a:cubicBezTo>
                <a:cubicBezTo>
                  <a:pt x="-46637" y="1351705"/>
                  <a:pt x="14725" y="1217337"/>
                  <a:pt x="0" y="1077833"/>
                </a:cubicBezTo>
                <a:cubicBezTo>
                  <a:pt x="-14725" y="938329"/>
                  <a:pt x="56540" y="762668"/>
                  <a:pt x="0" y="586006"/>
                </a:cubicBezTo>
                <a:cubicBezTo>
                  <a:pt x="-56540" y="409344"/>
                  <a:pt x="18594" y="227033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  <a:extLst>
              <a:ext uri="{C807C97D-BFC1-408E-A445-0C87EB9F89A2}">
                <ask:lineSketchStyleProps xmlns=""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Sassoon Penpals" panose="02000400000000000000" pitchFamily="50" charset="0"/>
              </a:rPr>
              <a:t>TP: Does the bee show a  three quarters of a turn? How do you know?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9CDAC-22A6-C942-B01B-2E1E689DE063}"/>
              </a:ext>
            </a:extLst>
          </p:cNvPr>
          <p:cNvSpPr/>
          <p:nvPr/>
        </p:nvSpPr>
        <p:spPr>
          <a:xfrm>
            <a:off x="84228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describe turns? </a:t>
            </a:r>
          </a:p>
        </p:txBody>
      </p:sp>
    </p:spTree>
    <p:extLst>
      <p:ext uri="{BB962C8B-B14F-4D97-AF65-F5344CB8AC3E}">
        <p14:creationId xmlns:p14="http://schemas.microsoft.com/office/powerpoint/2010/main" val="37102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6918" y="90743"/>
            <a:ext cx="1581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Task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953808" y="3073861"/>
            <a:ext cx="9423037" cy="43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943411" y="30778"/>
            <a:ext cx="889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25.04.24</a:t>
            </a:r>
            <a:endParaRPr lang="en-GB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A9CDAC-22A6-C942-B01B-2E1E689DE063}"/>
              </a:ext>
            </a:extLst>
          </p:cNvPr>
          <p:cNvSpPr/>
          <p:nvPr/>
        </p:nvSpPr>
        <p:spPr>
          <a:xfrm>
            <a:off x="84228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describe turns?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A3F17F-1FEC-477B-A649-AF00734676EE}"/>
              </a:ext>
            </a:extLst>
          </p:cNvPr>
          <p:cNvSpPr txBox="1"/>
          <p:nvPr/>
        </p:nvSpPr>
        <p:spPr>
          <a:xfrm>
            <a:off x="1238303" y="1537204"/>
            <a:ext cx="97051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Let’s go outside and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play Simon says to practice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doing turns with our body again.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We are going to use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quarter turn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half turn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three quarter turn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and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full turn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7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9147" y="1188819"/>
            <a:ext cx="12331147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assoon Penpals" panose="02000400000000000000" pitchFamily="50" charset="0"/>
              </a:rPr>
              <a:t>Friday 26</a:t>
            </a:r>
            <a:r>
              <a:rPr kumimoji="0" lang="en-US" sz="8800" b="0" i="0" u="none" strike="noStrike" kern="1200" cap="none" spc="0" normalizeH="0" baseline="3000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assoon Penpals" panose="02000400000000000000" pitchFamily="50" charset="0"/>
              </a:rPr>
              <a:t>th</a:t>
            </a:r>
            <a:r>
              <a:rPr kumimoji="0" lang="en-US" sz="8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assoon Penpals" panose="02000400000000000000" pitchFamily="50" charset="0"/>
              </a:rPr>
              <a:t> </a:t>
            </a:r>
            <a:r>
              <a:rPr lang="en-US" sz="88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ssoon Penpals" panose="02000400000000000000" pitchFamily="50" charset="0"/>
              </a:rPr>
              <a:t>April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ssoon Penpals" panose="02000400000000000000" pitchFamily="50" charset="0"/>
              </a:rPr>
              <a:t>WOW 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ssoon Penpals" panose="02000400000000000000" pitchFamily="50" charset="0"/>
              </a:rPr>
              <a:t>Trip to London </a:t>
            </a:r>
            <a:endParaRPr kumimoji="0" lang="en-US" sz="8800" b="0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Sassoon Penpals" panose="02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9960" y="0"/>
            <a:ext cx="5087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Sassoon Penpals" panose="02000400000000000000" pitchFamily="50" charset="0"/>
              </a:rPr>
              <a:t>Star words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285950" y="41306"/>
            <a:ext cx="924910" cy="118551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80540" y="6208486"/>
            <a:ext cx="630621" cy="520033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10794127" y="3094933"/>
            <a:ext cx="924910" cy="118551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11249758" y="132973"/>
            <a:ext cx="609600" cy="49601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771" y="5474855"/>
            <a:ext cx="682811" cy="5608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9562" y="2477433"/>
            <a:ext cx="2365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assoon Penpals" panose="02000400000000000000" pitchFamily="50" charset="0"/>
              </a:rPr>
              <a:t>quarter/ quarters</a:t>
            </a:r>
            <a:endParaRPr lang="en-GB" sz="2400" b="1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52D538-96BF-2445-A725-F283F574EA34}"/>
              </a:ext>
            </a:extLst>
          </p:cNvPr>
          <p:cNvSpPr/>
          <p:nvPr/>
        </p:nvSpPr>
        <p:spPr>
          <a:xfrm>
            <a:off x="7998228" y="1832070"/>
            <a:ext cx="8803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Sassoon Penpals" panose="02000400000000000000"/>
                <a:ea typeface="Times New Roman" panose="02020603050405020304" pitchFamily="18" charset="0"/>
                <a:cs typeface="Arial" panose="020B0604020202020204" pitchFamily="34" charset="0"/>
              </a:rPr>
              <a:t>equal</a:t>
            </a:r>
          </a:p>
          <a:p>
            <a:r>
              <a:rPr lang="en-GB" sz="2400" b="1" dirty="0">
                <a:solidFill>
                  <a:srgbClr val="FF0000"/>
                </a:solidFill>
                <a:latin typeface="Sassoon Penpals" panose="0200040000000000000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3E1BB6-4CD8-E542-9547-A689594D7267}"/>
              </a:ext>
            </a:extLst>
          </p:cNvPr>
          <p:cNvSpPr txBox="1"/>
          <p:nvPr/>
        </p:nvSpPr>
        <p:spPr>
          <a:xfrm>
            <a:off x="7622851" y="4610431"/>
            <a:ext cx="14389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effectLst/>
                <a:latin typeface="Sassoon Penpals" panose="02000400000000000000"/>
                <a:ea typeface="Times New Roman" panose="02020603050405020304" pitchFamily="18" charset="0"/>
                <a:cs typeface="Calibri" panose="020F0502020204030204" pitchFamily="34" charset="0"/>
              </a:rPr>
              <a:t>unequal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D4BC18-5B9C-9442-8A98-4F366316C675}"/>
              </a:ext>
            </a:extLst>
          </p:cNvPr>
          <p:cNvSpPr txBox="1"/>
          <p:nvPr/>
        </p:nvSpPr>
        <p:spPr>
          <a:xfrm>
            <a:off x="4473066" y="3080674"/>
            <a:ext cx="114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Sassoon Penpals" panose="02000400000000000000"/>
                <a:ea typeface="Times New Roman" panose="02020603050405020304" pitchFamily="18" charset="0"/>
                <a:cs typeface="Calibri" panose="020F0502020204030204" pitchFamily="34" charset="0"/>
              </a:rPr>
              <a:t>whole</a:t>
            </a: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11DAFB-5ED5-2544-8158-4008F855D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608" t="24452" r="22096" b="65609"/>
          <a:stretch/>
        </p:blipFill>
        <p:spPr>
          <a:xfrm>
            <a:off x="4332860" y="3570530"/>
            <a:ext cx="1438954" cy="14198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D9964C-DB59-DA44-AEE5-1C02323F63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91" t="23405" r="62254" b="69990"/>
          <a:stretch/>
        </p:blipFill>
        <p:spPr>
          <a:xfrm flipV="1">
            <a:off x="751632" y="3884609"/>
            <a:ext cx="943416" cy="5764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C6880F-7E85-B74B-9F50-DCAECD3925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91" t="23405" r="62254" b="69990"/>
          <a:stretch/>
        </p:blipFill>
        <p:spPr>
          <a:xfrm rot="10800000" flipV="1">
            <a:off x="1823811" y="3223314"/>
            <a:ext cx="943416" cy="5764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9A356E-076E-2F47-A9F7-150FBDEFF2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91" t="23405" r="62254" b="69990"/>
          <a:stretch/>
        </p:blipFill>
        <p:spPr>
          <a:xfrm rot="10800000">
            <a:off x="1823810" y="3901458"/>
            <a:ext cx="943416" cy="576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28F1BD-2C3F-8E40-BFE4-9ABDD4EFA2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91" t="23405" r="62254" b="69990"/>
          <a:stretch/>
        </p:blipFill>
        <p:spPr>
          <a:xfrm>
            <a:off x="748405" y="3223314"/>
            <a:ext cx="943416" cy="576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FB04D8-46AE-844E-A703-F6E7BBDC68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246" t="59740" r="32664" b="28142"/>
          <a:stretch/>
        </p:blipFill>
        <p:spPr>
          <a:xfrm>
            <a:off x="7789540" y="2322905"/>
            <a:ext cx="1438954" cy="15369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6475E-D887-CB43-87AD-235973E32E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310" t="33872" r="19192" b="58881"/>
          <a:stretch/>
        </p:blipFill>
        <p:spPr>
          <a:xfrm>
            <a:off x="7601149" y="5285706"/>
            <a:ext cx="1456955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13CCF1-3202-894D-AB75-AAB03B925D0A}"/>
              </a:ext>
            </a:extLst>
          </p:cNvPr>
          <p:cNvSpPr txBox="1"/>
          <p:nvPr/>
        </p:nvSpPr>
        <p:spPr>
          <a:xfrm rot="21380805">
            <a:off x="205935" y="2072645"/>
            <a:ext cx="3112988" cy="830997"/>
          </a:xfrm>
          <a:custGeom>
            <a:avLst/>
            <a:gdLst>
              <a:gd name="connsiteX0" fmla="*/ 0 w 3112988"/>
              <a:gd name="connsiteY0" fmla="*/ 0 h 830997"/>
              <a:gd name="connsiteX1" fmla="*/ 518831 w 3112988"/>
              <a:gd name="connsiteY1" fmla="*/ 0 h 830997"/>
              <a:gd name="connsiteX2" fmla="*/ 1068793 w 3112988"/>
              <a:gd name="connsiteY2" fmla="*/ 0 h 830997"/>
              <a:gd name="connsiteX3" fmla="*/ 1587624 w 3112988"/>
              <a:gd name="connsiteY3" fmla="*/ 0 h 830997"/>
              <a:gd name="connsiteX4" fmla="*/ 2137585 w 3112988"/>
              <a:gd name="connsiteY4" fmla="*/ 0 h 830997"/>
              <a:gd name="connsiteX5" fmla="*/ 3112988 w 3112988"/>
              <a:gd name="connsiteY5" fmla="*/ 0 h 830997"/>
              <a:gd name="connsiteX6" fmla="*/ 3112988 w 3112988"/>
              <a:gd name="connsiteY6" fmla="*/ 415499 h 830997"/>
              <a:gd name="connsiteX7" fmla="*/ 3112988 w 3112988"/>
              <a:gd name="connsiteY7" fmla="*/ 830997 h 830997"/>
              <a:gd name="connsiteX8" fmla="*/ 2625287 w 3112988"/>
              <a:gd name="connsiteY8" fmla="*/ 830997 h 830997"/>
              <a:gd name="connsiteX9" fmla="*/ 2137585 w 3112988"/>
              <a:gd name="connsiteY9" fmla="*/ 830997 h 830997"/>
              <a:gd name="connsiteX10" fmla="*/ 1556494 w 3112988"/>
              <a:gd name="connsiteY10" fmla="*/ 830997 h 830997"/>
              <a:gd name="connsiteX11" fmla="*/ 1068793 w 3112988"/>
              <a:gd name="connsiteY11" fmla="*/ 830997 h 830997"/>
              <a:gd name="connsiteX12" fmla="*/ 518831 w 3112988"/>
              <a:gd name="connsiteY12" fmla="*/ 830997 h 830997"/>
              <a:gd name="connsiteX13" fmla="*/ 0 w 3112988"/>
              <a:gd name="connsiteY13" fmla="*/ 830997 h 830997"/>
              <a:gd name="connsiteX14" fmla="*/ 0 w 3112988"/>
              <a:gd name="connsiteY14" fmla="*/ 432118 h 830997"/>
              <a:gd name="connsiteX15" fmla="*/ 0 w 3112988"/>
              <a:gd name="connsiteY15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2988" h="830997" extrusionOk="0">
                <a:moveTo>
                  <a:pt x="0" y="0"/>
                </a:moveTo>
                <a:cubicBezTo>
                  <a:pt x="169556" y="-31930"/>
                  <a:pt x="288466" y="23204"/>
                  <a:pt x="518831" y="0"/>
                </a:cubicBezTo>
                <a:cubicBezTo>
                  <a:pt x="749196" y="-23204"/>
                  <a:pt x="940286" y="18124"/>
                  <a:pt x="1068793" y="0"/>
                </a:cubicBezTo>
                <a:cubicBezTo>
                  <a:pt x="1197300" y="-18124"/>
                  <a:pt x="1381918" y="46681"/>
                  <a:pt x="1587624" y="0"/>
                </a:cubicBezTo>
                <a:cubicBezTo>
                  <a:pt x="1793330" y="-46681"/>
                  <a:pt x="1899408" y="38016"/>
                  <a:pt x="2137585" y="0"/>
                </a:cubicBezTo>
                <a:cubicBezTo>
                  <a:pt x="2375762" y="-38016"/>
                  <a:pt x="2633153" y="8929"/>
                  <a:pt x="3112988" y="0"/>
                </a:cubicBezTo>
                <a:cubicBezTo>
                  <a:pt x="3134878" y="126851"/>
                  <a:pt x="3097335" y="272995"/>
                  <a:pt x="3112988" y="415499"/>
                </a:cubicBezTo>
                <a:cubicBezTo>
                  <a:pt x="3128641" y="558003"/>
                  <a:pt x="3102474" y="643750"/>
                  <a:pt x="3112988" y="830997"/>
                </a:cubicBezTo>
                <a:cubicBezTo>
                  <a:pt x="2975865" y="867519"/>
                  <a:pt x="2868534" y="807110"/>
                  <a:pt x="2625287" y="830997"/>
                </a:cubicBezTo>
                <a:cubicBezTo>
                  <a:pt x="2382040" y="854884"/>
                  <a:pt x="2284349" y="792434"/>
                  <a:pt x="2137585" y="830997"/>
                </a:cubicBezTo>
                <a:cubicBezTo>
                  <a:pt x="1990821" y="869560"/>
                  <a:pt x="1713513" y="829532"/>
                  <a:pt x="1556494" y="830997"/>
                </a:cubicBezTo>
                <a:cubicBezTo>
                  <a:pt x="1399475" y="832462"/>
                  <a:pt x="1295866" y="778601"/>
                  <a:pt x="1068793" y="830997"/>
                </a:cubicBezTo>
                <a:cubicBezTo>
                  <a:pt x="841720" y="883393"/>
                  <a:pt x="744698" y="827898"/>
                  <a:pt x="518831" y="830997"/>
                </a:cubicBezTo>
                <a:cubicBezTo>
                  <a:pt x="292964" y="834096"/>
                  <a:pt x="245553" y="821077"/>
                  <a:pt x="0" y="830997"/>
                </a:cubicBezTo>
                <a:cubicBezTo>
                  <a:pt x="-8883" y="714902"/>
                  <a:pt x="43637" y="591404"/>
                  <a:pt x="0" y="432118"/>
                </a:cubicBezTo>
                <a:cubicBezTo>
                  <a:pt x="-43637" y="272832"/>
                  <a:pt x="5675" y="13912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Sassoon Penpals" panose="02000400000000000000" pitchFamily="50" charset="0"/>
              </a:rPr>
              <a:t>TP: how many equal parts is a quarter?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8D9189-3D9F-C849-87BD-06AAC1FA0199}"/>
              </a:ext>
            </a:extLst>
          </p:cNvPr>
          <p:cNvSpPr txBox="1"/>
          <p:nvPr/>
        </p:nvSpPr>
        <p:spPr>
          <a:xfrm rot="493058">
            <a:off x="6268443" y="2147729"/>
            <a:ext cx="4965582" cy="1077218"/>
          </a:xfrm>
          <a:custGeom>
            <a:avLst/>
            <a:gdLst>
              <a:gd name="connsiteX0" fmla="*/ 0 w 4965582"/>
              <a:gd name="connsiteY0" fmla="*/ 0 h 1077218"/>
              <a:gd name="connsiteX1" fmla="*/ 551731 w 4965582"/>
              <a:gd name="connsiteY1" fmla="*/ 0 h 1077218"/>
              <a:gd name="connsiteX2" fmla="*/ 1153118 w 4965582"/>
              <a:gd name="connsiteY2" fmla="*/ 0 h 1077218"/>
              <a:gd name="connsiteX3" fmla="*/ 1704850 w 4965582"/>
              <a:gd name="connsiteY3" fmla="*/ 0 h 1077218"/>
              <a:gd name="connsiteX4" fmla="*/ 2306237 w 4965582"/>
              <a:gd name="connsiteY4" fmla="*/ 0 h 1077218"/>
              <a:gd name="connsiteX5" fmla="*/ 2957280 w 4965582"/>
              <a:gd name="connsiteY5" fmla="*/ 0 h 1077218"/>
              <a:gd name="connsiteX6" fmla="*/ 3509011 w 4965582"/>
              <a:gd name="connsiteY6" fmla="*/ 0 h 1077218"/>
              <a:gd name="connsiteX7" fmla="*/ 4011087 w 4965582"/>
              <a:gd name="connsiteY7" fmla="*/ 0 h 1077218"/>
              <a:gd name="connsiteX8" fmla="*/ 4965582 w 4965582"/>
              <a:gd name="connsiteY8" fmla="*/ 0 h 1077218"/>
              <a:gd name="connsiteX9" fmla="*/ 4965582 w 4965582"/>
              <a:gd name="connsiteY9" fmla="*/ 506292 h 1077218"/>
              <a:gd name="connsiteX10" fmla="*/ 4965582 w 4965582"/>
              <a:gd name="connsiteY10" fmla="*/ 1077218 h 1077218"/>
              <a:gd name="connsiteX11" fmla="*/ 4513162 w 4965582"/>
              <a:gd name="connsiteY11" fmla="*/ 1077218 h 1077218"/>
              <a:gd name="connsiteX12" fmla="*/ 3911775 w 4965582"/>
              <a:gd name="connsiteY12" fmla="*/ 1077218 h 1077218"/>
              <a:gd name="connsiteX13" fmla="*/ 3260732 w 4965582"/>
              <a:gd name="connsiteY13" fmla="*/ 1077218 h 1077218"/>
              <a:gd name="connsiteX14" fmla="*/ 2808312 w 4965582"/>
              <a:gd name="connsiteY14" fmla="*/ 1077218 h 1077218"/>
              <a:gd name="connsiteX15" fmla="*/ 2256581 w 4965582"/>
              <a:gd name="connsiteY15" fmla="*/ 1077218 h 1077218"/>
              <a:gd name="connsiteX16" fmla="*/ 1853817 w 4965582"/>
              <a:gd name="connsiteY16" fmla="*/ 1077218 h 1077218"/>
              <a:gd name="connsiteX17" fmla="*/ 1252430 w 4965582"/>
              <a:gd name="connsiteY17" fmla="*/ 1077218 h 1077218"/>
              <a:gd name="connsiteX18" fmla="*/ 750355 w 4965582"/>
              <a:gd name="connsiteY18" fmla="*/ 1077218 h 1077218"/>
              <a:gd name="connsiteX19" fmla="*/ 0 w 4965582"/>
              <a:gd name="connsiteY19" fmla="*/ 1077218 h 1077218"/>
              <a:gd name="connsiteX20" fmla="*/ 0 w 4965582"/>
              <a:gd name="connsiteY20" fmla="*/ 549381 h 1077218"/>
              <a:gd name="connsiteX21" fmla="*/ 0 w 4965582"/>
              <a:gd name="connsiteY21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65582" h="1077218" extrusionOk="0">
                <a:moveTo>
                  <a:pt x="0" y="0"/>
                </a:moveTo>
                <a:cubicBezTo>
                  <a:pt x="167808" y="-45900"/>
                  <a:pt x="348664" y="55812"/>
                  <a:pt x="551731" y="0"/>
                </a:cubicBezTo>
                <a:cubicBezTo>
                  <a:pt x="754798" y="-55812"/>
                  <a:pt x="962163" y="19328"/>
                  <a:pt x="1153118" y="0"/>
                </a:cubicBezTo>
                <a:cubicBezTo>
                  <a:pt x="1344073" y="-19328"/>
                  <a:pt x="1439663" y="42163"/>
                  <a:pt x="1704850" y="0"/>
                </a:cubicBezTo>
                <a:cubicBezTo>
                  <a:pt x="1970037" y="-42163"/>
                  <a:pt x="2133899" y="21502"/>
                  <a:pt x="2306237" y="0"/>
                </a:cubicBezTo>
                <a:cubicBezTo>
                  <a:pt x="2478575" y="-21502"/>
                  <a:pt x="2663595" y="41424"/>
                  <a:pt x="2957280" y="0"/>
                </a:cubicBezTo>
                <a:cubicBezTo>
                  <a:pt x="3250965" y="-41424"/>
                  <a:pt x="3281438" y="65880"/>
                  <a:pt x="3509011" y="0"/>
                </a:cubicBezTo>
                <a:cubicBezTo>
                  <a:pt x="3736584" y="-65880"/>
                  <a:pt x="3800282" y="41241"/>
                  <a:pt x="4011087" y="0"/>
                </a:cubicBezTo>
                <a:cubicBezTo>
                  <a:pt x="4221892" y="-41241"/>
                  <a:pt x="4718040" y="80025"/>
                  <a:pt x="4965582" y="0"/>
                </a:cubicBezTo>
                <a:cubicBezTo>
                  <a:pt x="4996379" y="218668"/>
                  <a:pt x="4940893" y="398210"/>
                  <a:pt x="4965582" y="506292"/>
                </a:cubicBezTo>
                <a:cubicBezTo>
                  <a:pt x="4990271" y="614374"/>
                  <a:pt x="4942462" y="856135"/>
                  <a:pt x="4965582" y="1077218"/>
                </a:cubicBezTo>
                <a:cubicBezTo>
                  <a:pt x="4740532" y="1108801"/>
                  <a:pt x="4673771" y="1045267"/>
                  <a:pt x="4513162" y="1077218"/>
                </a:cubicBezTo>
                <a:cubicBezTo>
                  <a:pt x="4352553" y="1109169"/>
                  <a:pt x="4056667" y="1071661"/>
                  <a:pt x="3911775" y="1077218"/>
                </a:cubicBezTo>
                <a:cubicBezTo>
                  <a:pt x="3766883" y="1082775"/>
                  <a:pt x="3530251" y="1030511"/>
                  <a:pt x="3260732" y="1077218"/>
                </a:cubicBezTo>
                <a:cubicBezTo>
                  <a:pt x="2991213" y="1123925"/>
                  <a:pt x="2949282" y="1060781"/>
                  <a:pt x="2808312" y="1077218"/>
                </a:cubicBezTo>
                <a:cubicBezTo>
                  <a:pt x="2667342" y="1093655"/>
                  <a:pt x="2502399" y="1045162"/>
                  <a:pt x="2256581" y="1077218"/>
                </a:cubicBezTo>
                <a:cubicBezTo>
                  <a:pt x="2010763" y="1109274"/>
                  <a:pt x="1985670" y="1044542"/>
                  <a:pt x="1853817" y="1077218"/>
                </a:cubicBezTo>
                <a:cubicBezTo>
                  <a:pt x="1721964" y="1109894"/>
                  <a:pt x="1413281" y="1062558"/>
                  <a:pt x="1252430" y="1077218"/>
                </a:cubicBezTo>
                <a:cubicBezTo>
                  <a:pt x="1091579" y="1091878"/>
                  <a:pt x="916921" y="1033251"/>
                  <a:pt x="750355" y="1077218"/>
                </a:cubicBezTo>
                <a:cubicBezTo>
                  <a:pt x="583790" y="1121185"/>
                  <a:pt x="362233" y="1075617"/>
                  <a:pt x="0" y="1077218"/>
                </a:cubicBezTo>
                <a:cubicBezTo>
                  <a:pt x="-21381" y="928478"/>
                  <a:pt x="52068" y="715108"/>
                  <a:pt x="0" y="549381"/>
                </a:cubicBezTo>
                <a:cubicBezTo>
                  <a:pt x="-52068" y="383654"/>
                  <a:pt x="64336" y="187873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  <a:extLst>
              <a:ext uri="{C807C97D-BFC1-408E-A445-0C87EB9F89A2}">
                <ask:lineSketchStyleProps xmlns=""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Sassoon Penpals" panose="02000400000000000000" pitchFamily="50" charset="0"/>
              </a:rPr>
              <a:t>TP: does this show 4 quarters? How do you know?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70B45F-1B1C-9C49-8896-A7348588C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46" t="73939" r="32664" b="9471"/>
          <a:stretch/>
        </p:blipFill>
        <p:spPr>
          <a:xfrm>
            <a:off x="3476216" y="2694093"/>
            <a:ext cx="2758330" cy="4033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CC7690-5A61-9C49-866F-8A80AEF0CDAD}"/>
              </a:ext>
            </a:extLst>
          </p:cNvPr>
          <p:cNvSpPr txBox="1"/>
          <p:nvPr/>
        </p:nvSpPr>
        <p:spPr>
          <a:xfrm>
            <a:off x="6802453" y="6081290"/>
            <a:ext cx="5115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https://www.youtube.com/watch?v=VMWa6dDoicc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Start video clip at 45 seconds.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56C71B-1AD7-EC4C-8362-E67CAF19D63B}"/>
              </a:ext>
            </a:extLst>
          </p:cNvPr>
          <p:cNvSpPr/>
          <p:nvPr/>
        </p:nvSpPr>
        <p:spPr>
          <a:xfrm>
            <a:off x="11018335" y="-47565"/>
            <a:ext cx="1059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22.04.24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quarters?</a:t>
            </a:r>
          </a:p>
        </p:txBody>
      </p:sp>
    </p:spTree>
    <p:extLst>
      <p:ext uri="{BB962C8B-B14F-4D97-AF65-F5344CB8AC3E}">
        <p14:creationId xmlns:p14="http://schemas.microsoft.com/office/powerpoint/2010/main" val="4423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4F682AD-7A10-5F46-8971-C261DEBFAAE3}"/>
              </a:ext>
            </a:extLst>
          </p:cNvPr>
          <p:cNvSpPr txBox="1"/>
          <p:nvPr/>
        </p:nvSpPr>
        <p:spPr>
          <a:xfrm>
            <a:off x="6535855" y="3242176"/>
            <a:ext cx="4965582" cy="830997"/>
          </a:xfrm>
          <a:custGeom>
            <a:avLst/>
            <a:gdLst>
              <a:gd name="connsiteX0" fmla="*/ 0 w 4965582"/>
              <a:gd name="connsiteY0" fmla="*/ 0 h 830997"/>
              <a:gd name="connsiteX1" fmla="*/ 551731 w 4965582"/>
              <a:gd name="connsiteY1" fmla="*/ 0 h 830997"/>
              <a:gd name="connsiteX2" fmla="*/ 1153118 w 4965582"/>
              <a:gd name="connsiteY2" fmla="*/ 0 h 830997"/>
              <a:gd name="connsiteX3" fmla="*/ 1704850 w 4965582"/>
              <a:gd name="connsiteY3" fmla="*/ 0 h 830997"/>
              <a:gd name="connsiteX4" fmla="*/ 2306237 w 4965582"/>
              <a:gd name="connsiteY4" fmla="*/ 0 h 830997"/>
              <a:gd name="connsiteX5" fmla="*/ 2957280 w 4965582"/>
              <a:gd name="connsiteY5" fmla="*/ 0 h 830997"/>
              <a:gd name="connsiteX6" fmla="*/ 3509011 w 4965582"/>
              <a:gd name="connsiteY6" fmla="*/ 0 h 830997"/>
              <a:gd name="connsiteX7" fmla="*/ 4011087 w 4965582"/>
              <a:gd name="connsiteY7" fmla="*/ 0 h 830997"/>
              <a:gd name="connsiteX8" fmla="*/ 4965582 w 4965582"/>
              <a:gd name="connsiteY8" fmla="*/ 0 h 830997"/>
              <a:gd name="connsiteX9" fmla="*/ 4965582 w 4965582"/>
              <a:gd name="connsiteY9" fmla="*/ 390569 h 830997"/>
              <a:gd name="connsiteX10" fmla="*/ 4965582 w 4965582"/>
              <a:gd name="connsiteY10" fmla="*/ 830997 h 830997"/>
              <a:gd name="connsiteX11" fmla="*/ 4513162 w 4965582"/>
              <a:gd name="connsiteY11" fmla="*/ 830997 h 830997"/>
              <a:gd name="connsiteX12" fmla="*/ 3911775 w 4965582"/>
              <a:gd name="connsiteY12" fmla="*/ 830997 h 830997"/>
              <a:gd name="connsiteX13" fmla="*/ 3260732 w 4965582"/>
              <a:gd name="connsiteY13" fmla="*/ 830997 h 830997"/>
              <a:gd name="connsiteX14" fmla="*/ 2808312 w 4965582"/>
              <a:gd name="connsiteY14" fmla="*/ 830997 h 830997"/>
              <a:gd name="connsiteX15" fmla="*/ 2256581 w 4965582"/>
              <a:gd name="connsiteY15" fmla="*/ 830997 h 830997"/>
              <a:gd name="connsiteX16" fmla="*/ 1853817 w 4965582"/>
              <a:gd name="connsiteY16" fmla="*/ 830997 h 830997"/>
              <a:gd name="connsiteX17" fmla="*/ 1252430 w 4965582"/>
              <a:gd name="connsiteY17" fmla="*/ 830997 h 830997"/>
              <a:gd name="connsiteX18" fmla="*/ 750355 w 4965582"/>
              <a:gd name="connsiteY18" fmla="*/ 830997 h 830997"/>
              <a:gd name="connsiteX19" fmla="*/ 0 w 4965582"/>
              <a:gd name="connsiteY19" fmla="*/ 830997 h 830997"/>
              <a:gd name="connsiteX20" fmla="*/ 0 w 4965582"/>
              <a:gd name="connsiteY20" fmla="*/ 423808 h 830997"/>
              <a:gd name="connsiteX21" fmla="*/ 0 w 4965582"/>
              <a:gd name="connsiteY21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65582" h="830997" extrusionOk="0">
                <a:moveTo>
                  <a:pt x="0" y="0"/>
                </a:moveTo>
                <a:cubicBezTo>
                  <a:pt x="167808" y="-45900"/>
                  <a:pt x="348664" y="55812"/>
                  <a:pt x="551731" y="0"/>
                </a:cubicBezTo>
                <a:cubicBezTo>
                  <a:pt x="754798" y="-55812"/>
                  <a:pt x="962163" y="19328"/>
                  <a:pt x="1153118" y="0"/>
                </a:cubicBezTo>
                <a:cubicBezTo>
                  <a:pt x="1344073" y="-19328"/>
                  <a:pt x="1439663" y="42163"/>
                  <a:pt x="1704850" y="0"/>
                </a:cubicBezTo>
                <a:cubicBezTo>
                  <a:pt x="1970037" y="-42163"/>
                  <a:pt x="2133899" y="21502"/>
                  <a:pt x="2306237" y="0"/>
                </a:cubicBezTo>
                <a:cubicBezTo>
                  <a:pt x="2478575" y="-21502"/>
                  <a:pt x="2663595" y="41424"/>
                  <a:pt x="2957280" y="0"/>
                </a:cubicBezTo>
                <a:cubicBezTo>
                  <a:pt x="3250965" y="-41424"/>
                  <a:pt x="3281438" y="65880"/>
                  <a:pt x="3509011" y="0"/>
                </a:cubicBezTo>
                <a:cubicBezTo>
                  <a:pt x="3736584" y="-65880"/>
                  <a:pt x="3800282" y="41241"/>
                  <a:pt x="4011087" y="0"/>
                </a:cubicBezTo>
                <a:cubicBezTo>
                  <a:pt x="4221892" y="-41241"/>
                  <a:pt x="4718040" y="80025"/>
                  <a:pt x="4965582" y="0"/>
                </a:cubicBezTo>
                <a:cubicBezTo>
                  <a:pt x="4997636" y="84872"/>
                  <a:pt x="4956971" y="237451"/>
                  <a:pt x="4965582" y="390569"/>
                </a:cubicBezTo>
                <a:cubicBezTo>
                  <a:pt x="4974193" y="543687"/>
                  <a:pt x="4946735" y="679554"/>
                  <a:pt x="4965582" y="830997"/>
                </a:cubicBezTo>
                <a:cubicBezTo>
                  <a:pt x="4740532" y="862580"/>
                  <a:pt x="4673771" y="799046"/>
                  <a:pt x="4513162" y="830997"/>
                </a:cubicBezTo>
                <a:cubicBezTo>
                  <a:pt x="4352553" y="862948"/>
                  <a:pt x="4056667" y="825440"/>
                  <a:pt x="3911775" y="830997"/>
                </a:cubicBezTo>
                <a:cubicBezTo>
                  <a:pt x="3766883" y="836554"/>
                  <a:pt x="3530251" y="784290"/>
                  <a:pt x="3260732" y="830997"/>
                </a:cubicBezTo>
                <a:cubicBezTo>
                  <a:pt x="2991213" y="877704"/>
                  <a:pt x="2949282" y="814560"/>
                  <a:pt x="2808312" y="830997"/>
                </a:cubicBezTo>
                <a:cubicBezTo>
                  <a:pt x="2667342" y="847434"/>
                  <a:pt x="2502399" y="798941"/>
                  <a:pt x="2256581" y="830997"/>
                </a:cubicBezTo>
                <a:cubicBezTo>
                  <a:pt x="2010763" y="863053"/>
                  <a:pt x="1985670" y="798321"/>
                  <a:pt x="1853817" y="830997"/>
                </a:cubicBezTo>
                <a:cubicBezTo>
                  <a:pt x="1721964" y="863673"/>
                  <a:pt x="1413281" y="816337"/>
                  <a:pt x="1252430" y="830997"/>
                </a:cubicBezTo>
                <a:cubicBezTo>
                  <a:pt x="1091579" y="845657"/>
                  <a:pt x="916921" y="787030"/>
                  <a:pt x="750355" y="830997"/>
                </a:cubicBezTo>
                <a:cubicBezTo>
                  <a:pt x="583790" y="874964"/>
                  <a:pt x="362233" y="829396"/>
                  <a:pt x="0" y="830997"/>
                </a:cubicBezTo>
                <a:cubicBezTo>
                  <a:pt x="-43865" y="742918"/>
                  <a:pt x="28505" y="610471"/>
                  <a:pt x="0" y="423808"/>
                </a:cubicBezTo>
                <a:cubicBezTo>
                  <a:pt x="-28505" y="237145"/>
                  <a:pt x="17163" y="11236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  <a:extLst>
              <a:ext uri="{C807C97D-BFC1-408E-A445-0C87EB9F89A2}">
                <ask:lineSketchStyleProps xmlns=""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assoon Penpals" panose="02000400000000000000" pitchFamily="50" charset="0"/>
              </a:rPr>
              <a:t>No, it does </a:t>
            </a:r>
            <a:r>
              <a:rPr lang="en-US" sz="2400" b="1" dirty="0">
                <a:latin typeface="Sassoon Penpals" panose="02000400000000000000" pitchFamily="50" charset="0"/>
              </a:rPr>
              <a:t>not</a:t>
            </a:r>
            <a:r>
              <a:rPr lang="en-US" sz="2400" dirty="0">
                <a:latin typeface="Sassoon Penpals" panose="02000400000000000000" pitchFamily="50" charset="0"/>
              </a:rPr>
              <a:t> show 4 quarters because there are 5 equal parts.</a:t>
            </a:r>
            <a:endParaRPr lang="en-US" sz="2400" b="1" dirty="0">
              <a:latin typeface="Sassoon Penpals" panose="02000400000000000000" pitchFamily="5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103933-BD2A-C444-82EA-F3BD26DB6779}"/>
              </a:ext>
            </a:extLst>
          </p:cNvPr>
          <p:cNvSpPr txBox="1"/>
          <p:nvPr/>
        </p:nvSpPr>
        <p:spPr>
          <a:xfrm rot="20772394">
            <a:off x="115325" y="2153211"/>
            <a:ext cx="5239268" cy="1077218"/>
          </a:xfrm>
          <a:custGeom>
            <a:avLst/>
            <a:gdLst>
              <a:gd name="connsiteX0" fmla="*/ 0 w 5239268"/>
              <a:gd name="connsiteY0" fmla="*/ 0 h 1077218"/>
              <a:gd name="connsiteX1" fmla="*/ 582141 w 5239268"/>
              <a:gd name="connsiteY1" fmla="*/ 0 h 1077218"/>
              <a:gd name="connsiteX2" fmla="*/ 1216674 w 5239268"/>
              <a:gd name="connsiteY2" fmla="*/ 0 h 1077218"/>
              <a:gd name="connsiteX3" fmla="*/ 1798815 w 5239268"/>
              <a:gd name="connsiteY3" fmla="*/ 0 h 1077218"/>
              <a:gd name="connsiteX4" fmla="*/ 2433349 w 5239268"/>
              <a:gd name="connsiteY4" fmla="*/ 0 h 1077218"/>
              <a:gd name="connsiteX5" fmla="*/ 3120275 w 5239268"/>
              <a:gd name="connsiteY5" fmla="*/ 0 h 1077218"/>
              <a:gd name="connsiteX6" fmla="*/ 3702416 w 5239268"/>
              <a:gd name="connsiteY6" fmla="*/ 0 h 1077218"/>
              <a:gd name="connsiteX7" fmla="*/ 4232164 w 5239268"/>
              <a:gd name="connsiteY7" fmla="*/ 0 h 1077218"/>
              <a:gd name="connsiteX8" fmla="*/ 5239268 w 5239268"/>
              <a:gd name="connsiteY8" fmla="*/ 0 h 1077218"/>
              <a:gd name="connsiteX9" fmla="*/ 5239268 w 5239268"/>
              <a:gd name="connsiteY9" fmla="*/ 506292 h 1077218"/>
              <a:gd name="connsiteX10" fmla="*/ 5239268 w 5239268"/>
              <a:gd name="connsiteY10" fmla="*/ 1077218 h 1077218"/>
              <a:gd name="connsiteX11" fmla="*/ 4761912 w 5239268"/>
              <a:gd name="connsiteY11" fmla="*/ 1077218 h 1077218"/>
              <a:gd name="connsiteX12" fmla="*/ 4127379 w 5239268"/>
              <a:gd name="connsiteY12" fmla="*/ 1077218 h 1077218"/>
              <a:gd name="connsiteX13" fmla="*/ 3440453 w 5239268"/>
              <a:gd name="connsiteY13" fmla="*/ 1077218 h 1077218"/>
              <a:gd name="connsiteX14" fmla="*/ 2963097 w 5239268"/>
              <a:gd name="connsiteY14" fmla="*/ 1077218 h 1077218"/>
              <a:gd name="connsiteX15" fmla="*/ 2380956 w 5239268"/>
              <a:gd name="connsiteY15" fmla="*/ 1077218 h 1077218"/>
              <a:gd name="connsiteX16" fmla="*/ 1955993 w 5239268"/>
              <a:gd name="connsiteY16" fmla="*/ 1077218 h 1077218"/>
              <a:gd name="connsiteX17" fmla="*/ 1321460 w 5239268"/>
              <a:gd name="connsiteY17" fmla="*/ 1077218 h 1077218"/>
              <a:gd name="connsiteX18" fmla="*/ 791712 w 5239268"/>
              <a:gd name="connsiteY18" fmla="*/ 1077218 h 1077218"/>
              <a:gd name="connsiteX19" fmla="*/ 0 w 5239268"/>
              <a:gd name="connsiteY19" fmla="*/ 1077218 h 1077218"/>
              <a:gd name="connsiteX20" fmla="*/ 0 w 5239268"/>
              <a:gd name="connsiteY20" fmla="*/ 549381 h 1077218"/>
              <a:gd name="connsiteX21" fmla="*/ 0 w 5239268"/>
              <a:gd name="connsiteY21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39268" h="1077218" extrusionOk="0">
                <a:moveTo>
                  <a:pt x="0" y="0"/>
                </a:moveTo>
                <a:cubicBezTo>
                  <a:pt x="236681" y="-6331"/>
                  <a:pt x="298849" y="25158"/>
                  <a:pt x="582141" y="0"/>
                </a:cubicBezTo>
                <a:cubicBezTo>
                  <a:pt x="865433" y="-25158"/>
                  <a:pt x="924276" y="15611"/>
                  <a:pt x="1216674" y="0"/>
                </a:cubicBezTo>
                <a:cubicBezTo>
                  <a:pt x="1509072" y="-15611"/>
                  <a:pt x="1552682" y="2798"/>
                  <a:pt x="1798815" y="0"/>
                </a:cubicBezTo>
                <a:cubicBezTo>
                  <a:pt x="2044948" y="-2798"/>
                  <a:pt x="2284747" y="35206"/>
                  <a:pt x="2433349" y="0"/>
                </a:cubicBezTo>
                <a:cubicBezTo>
                  <a:pt x="2581951" y="-35206"/>
                  <a:pt x="2903677" y="76497"/>
                  <a:pt x="3120275" y="0"/>
                </a:cubicBezTo>
                <a:cubicBezTo>
                  <a:pt x="3336873" y="-76497"/>
                  <a:pt x="3555823" y="5405"/>
                  <a:pt x="3702416" y="0"/>
                </a:cubicBezTo>
                <a:cubicBezTo>
                  <a:pt x="3849009" y="-5405"/>
                  <a:pt x="4074697" y="1005"/>
                  <a:pt x="4232164" y="0"/>
                </a:cubicBezTo>
                <a:cubicBezTo>
                  <a:pt x="4389631" y="-1005"/>
                  <a:pt x="4974216" y="95546"/>
                  <a:pt x="5239268" y="0"/>
                </a:cubicBezTo>
                <a:cubicBezTo>
                  <a:pt x="5270065" y="218668"/>
                  <a:pt x="5214579" y="398210"/>
                  <a:pt x="5239268" y="506292"/>
                </a:cubicBezTo>
                <a:cubicBezTo>
                  <a:pt x="5263957" y="614374"/>
                  <a:pt x="5216148" y="856135"/>
                  <a:pt x="5239268" y="1077218"/>
                </a:cubicBezTo>
                <a:cubicBezTo>
                  <a:pt x="5088067" y="1091899"/>
                  <a:pt x="4889376" y="1049162"/>
                  <a:pt x="4761912" y="1077218"/>
                </a:cubicBezTo>
                <a:cubicBezTo>
                  <a:pt x="4634448" y="1105274"/>
                  <a:pt x="4294336" y="1054047"/>
                  <a:pt x="4127379" y="1077218"/>
                </a:cubicBezTo>
                <a:cubicBezTo>
                  <a:pt x="3960422" y="1100389"/>
                  <a:pt x="3708898" y="1031265"/>
                  <a:pt x="3440453" y="1077218"/>
                </a:cubicBezTo>
                <a:cubicBezTo>
                  <a:pt x="3172008" y="1123171"/>
                  <a:pt x="3085645" y="1046984"/>
                  <a:pt x="2963097" y="1077218"/>
                </a:cubicBezTo>
                <a:cubicBezTo>
                  <a:pt x="2840549" y="1107452"/>
                  <a:pt x="2603293" y="1055707"/>
                  <a:pt x="2380956" y="1077218"/>
                </a:cubicBezTo>
                <a:cubicBezTo>
                  <a:pt x="2158619" y="1098729"/>
                  <a:pt x="2067322" y="1057805"/>
                  <a:pt x="1955993" y="1077218"/>
                </a:cubicBezTo>
                <a:cubicBezTo>
                  <a:pt x="1844664" y="1096631"/>
                  <a:pt x="1627132" y="1007223"/>
                  <a:pt x="1321460" y="1077218"/>
                </a:cubicBezTo>
                <a:cubicBezTo>
                  <a:pt x="1015788" y="1147213"/>
                  <a:pt x="1012284" y="1028954"/>
                  <a:pt x="791712" y="1077218"/>
                </a:cubicBezTo>
                <a:cubicBezTo>
                  <a:pt x="571140" y="1125482"/>
                  <a:pt x="218016" y="1062886"/>
                  <a:pt x="0" y="1077218"/>
                </a:cubicBezTo>
                <a:cubicBezTo>
                  <a:pt x="-21381" y="928478"/>
                  <a:pt x="52068" y="715108"/>
                  <a:pt x="0" y="549381"/>
                </a:cubicBezTo>
                <a:cubicBezTo>
                  <a:pt x="-52068" y="383654"/>
                  <a:pt x="64336" y="187873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assoon Penpals" panose="02000400000000000000" pitchFamily="50" charset="0"/>
              </a:rPr>
              <a:t>Remember 4 quarters are 4 equal parts!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24BF3EE-5AA1-1043-ABD2-549BEED7D7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46" t="73939" r="32664" b="9471"/>
          <a:stretch/>
        </p:blipFill>
        <p:spPr>
          <a:xfrm>
            <a:off x="3476216" y="2691819"/>
            <a:ext cx="2759884" cy="403580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D884D28-B23A-454D-8093-F7A07D53F612}"/>
              </a:ext>
            </a:extLst>
          </p:cNvPr>
          <p:cNvSpPr txBox="1"/>
          <p:nvPr/>
        </p:nvSpPr>
        <p:spPr>
          <a:xfrm>
            <a:off x="4636259" y="3230513"/>
            <a:ext cx="438244" cy="461665"/>
          </a:xfrm>
          <a:custGeom>
            <a:avLst/>
            <a:gdLst>
              <a:gd name="connsiteX0" fmla="*/ 0 w 438244"/>
              <a:gd name="connsiteY0" fmla="*/ 0 h 461665"/>
              <a:gd name="connsiteX1" fmla="*/ 438244 w 438244"/>
              <a:gd name="connsiteY1" fmla="*/ 0 h 461665"/>
              <a:gd name="connsiteX2" fmla="*/ 438244 w 438244"/>
              <a:gd name="connsiteY2" fmla="*/ 461665 h 461665"/>
              <a:gd name="connsiteX3" fmla="*/ 0 w 438244"/>
              <a:gd name="connsiteY3" fmla="*/ 461665 h 461665"/>
              <a:gd name="connsiteX4" fmla="*/ 0 w 43824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244" h="461665" extrusionOk="0">
                <a:moveTo>
                  <a:pt x="0" y="0"/>
                </a:moveTo>
                <a:cubicBezTo>
                  <a:pt x="138544" y="-51792"/>
                  <a:pt x="264801" y="8477"/>
                  <a:pt x="438244" y="0"/>
                </a:cubicBezTo>
                <a:cubicBezTo>
                  <a:pt x="445757" y="168144"/>
                  <a:pt x="405743" y="249240"/>
                  <a:pt x="438244" y="461665"/>
                </a:cubicBezTo>
                <a:cubicBezTo>
                  <a:pt x="295980" y="471712"/>
                  <a:pt x="172822" y="439895"/>
                  <a:pt x="0" y="461665"/>
                </a:cubicBezTo>
                <a:cubicBezTo>
                  <a:pt x="-43131" y="350131"/>
                  <a:pt x="38440" y="15443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DF203A-A54F-424C-9653-279D3B3334F2}"/>
              </a:ext>
            </a:extLst>
          </p:cNvPr>
          <p:cNvSpPr txBox="1"/>
          <p:nvPr/>
        </p:nvSpPr>
        <p:spPr>
          <a:xfrm>
            <a:off x="4636259" y="3842340"/>
            <a:ext cx="438244" cy="461665"/>
          </a:xfrm>
          <a:custGeom>
            <a:avLst/>
            <a:gdLst>
              <a:gd name="connsiteX0" fmla="*/ 0 w 438244"/>
              <a:gd name="connsiteY0" fmla="*/ 0 h 461665"/>
              <a:gd name="connsiteX1" fmla="*/ 438244 w 438244"/>
              <a:gd name="connsiteY1" fmla="*/ 0 h 461665"/>
              <a:gd name="connsiteX2" fmla="*/ 438244 w 438244"/>
              <a:gd name="connsiteY2" fmla="*/ 461665 h 461665"/>
              <a:gd name="connsiteX3" fmla="*/ 0 w 438244"/>
              <a:gd name="connsiteY3" fmla="*/ 461665 h 461665"/>
              <a:gd name="connsiteX4" fmla="*/ 0 w 43824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244" h="461665" extrusionOk="0">
                <a:moveTo>
                  <a:pt x="0" y="0"/>
                </a:moveTo>
                <a:cubicBezTo>
                  <a:pt x="138544" y="-51792"/>
                  <a:pt x="264801" y="8477"/>
                  <a:pt x="438244" y="0"/>
                </a:cubicBezTo>
                <a:cubicBezTo>
                  <a:pt x="445757" y="168144"/>
                  <a:pt x="405743" y="249240"/>
                  <a:pt x="438244" y="461665"/>
                </a:cubicBezTo>
                <a:cubicBezTo>
                  <a:pt x="295980" y="471712"/>
                  <a:pt x="172822" y="439895"/>
                  <a:pt x="0" y="461665"/>
                </a:cubicBezTo>
                <a:cubicBezTo>
                  <a:pt x="-43131" y="350131"/>
                  <a:pt x="38440" y="15443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545A30-D6C1-B946-BF5B-6FA740F5CE01}"/>
              </a:ext>
            </a:extLst>
          </p:cNvPr>
          <p:cNvSpPr txBox="1"/>
          <p:nvPr/>
        </p:nvSpPr>
        <p:spPr>
          <a:xfrm>
            <a:off x="4636259" y="4480024"/>
            <a:ext cx="438244" cy="461665"/>
          </a:xfrm>
          <a:custGeom>
            <a:avLst/>
            <a:gdLst>
              <a:gd name="connsiteX0" fmla="*/ 0 w 438244"/>
              <a:gd name="connsiteY0" fmla="*/ 0 h 461665"/>
              <a:gd name="connsiteX1" fmla="*/ 438244 w 438244"/>
              <a:gd name="connsiteY1" fmla="*/ 0 h 461665"/>
              <a:gd name="connsiteX2" fmla="*/ 438244 w 438244"/>
              <a:gd name="connsiteY2" fmla="*/ 461665 h 461665"/>
              <a:gd name="connsiteX3" fmla="*/ 0 w 438244"/>
              <a:gd name="connsiteY3" fmla="*/ 461665 h 461665"/>
              <a:gd name="connsiteX4" fmla="*/ 0 w 43824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244" h="461665" extrusionOk="0">
                <a:moveTo>
                  <a:pt x="0" y="0"/>
                </a:moveTo>
                <a:cubicBezTo>
                  <a:pt x="138544" y="-51792"/>
                  <a:pt x="264801" y="8477"/>
                  <a:pt x="438244" y="0"/>
                </a:cubicBezTo>
                <a:cubicBezTo>
                  <a:pt x="445757" y="168144"/>
                  <a:pt x="405743" y="249240"/>
                  <a:pt x="438244" y="461665"/>
                </a:cubicBezTo>
                <a:cubicBezTo>
                  <a:pt x="295980" y="471712"/>
                  <a:pt x="172822" y="439895"/>
                  <a:pt x="0" y="461665"/>
                </a:cubicBezTo>
                <a:cubicBezTo>
                  <a:pt x="-43131" y="350131"/>
                  <a:pt x="38440" y="15443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3A26E5-325C-9E4F-91A7-4CBB452D3B15}"/>
              </a:ext>
            </a:extLst>
          </p:cNvPr>
          <p:cNvSpPr txBox="1"/>
          <p:nvPr/>
        </p:nvSpPr>
        <p:spPr>
          <a:xfrm>
            <a:off x="4636259" y="5142157"/>
            <a:ext cx="438244" cy="461665"/>
          </a:xfrm>
          <a:custGeom>
            <a:avLst/>
            <a:gdLst>
              <a:gd name="connsiteX0" fmla="*/ 0 w 438244"/>
              <a:gd name="connsiteY0" fmla="*/ 0 h 461665"/>
              <a:gd name="connsiteX1" fmla="*/ 438244 w 438244"/>
              <a:gd name="connsiteY1" fmla="*/ 0 h 461665"/>
              <a:gd name="connsiteX2" fmla="*/ 438244 w 438244"/>
              <a:gd name="connsiteY2" fmla="*/ 461665 h 461665"/>
              <a:gd name="connsiteX3" fmla="*/ 0 w 438244"/>
              <a:gd name="connsiteY3" fmla="*/ 461665 h 461665"/>
              <a:gd name="connsiteX4" fmla="*/ 0 w 43824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244" h="461665" extrusionOk="0">
                <a:moveTo>
                  <a:pt x="0" y="0"/>
                </a:moveTo>
                <a:cubicBezTo>
                  <a:pt x="138544" y="-51792"/>
                  <a:pt x="264801" y="8477"/>
                  <a:pt x="438244" y="0"/>
                </a:cubicBezTo>
                <a:cubicBezTo>
                  <a:pt x="445757" y="168144"/>
                  <a:pt x="405743" y="249240"/>
                  <a:pt x="438244" y="461665"/>
                </a:cubicBezTo>
                <a:cubicBezTo>
                  <a:pt x="295980" y="471712"/>
                  <a:pt x="172822" y="439895"/>
                  <a:pt x="0" y="461665"/>
                </a:cubicBezTo>
                <a:cubicBezTo>
                  <a:pt x="-43131" y="350131"/>
                  <a:pt x="38440" y="15443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3DA223-A9AB-9348-9A9E-8499F695EA50}"/>
              </a:ext>
            </a:extLst>
          </p:cNvPr>
          <p:cNvSpPr txBox="1"/>
          <p:nvPr/>
        </p:nvSpPr>
        <p:spPr>
          <a:xfrm>
            <a:off x="4636259" y="5804290"/>
            <a:ext cx="438244" cy="461665"/>
          </a:xfrm>
          <a:custGeom>
            <a:avLst/>
            <a:gdLst>
              <a:gd name="connsiteX0" fmla="*/ 0 w 438244"/>
              <a:gd name="connsiteY0" fmla="*/ 0 h 461665"/>
              <a:gd name="connsiteX1" fmla="*/ 438244 w 438244"/>
              <a:gd name="connsiteY1" fmla="*/ 0 h 461665"/>
              <a:gd name="connsiteX2" fmla="*/ 438244 w 438244"/>
              <a:gd name="connsiteY2" fmla="*/ 461665 h 461665"/>
              <a:gd name="connsiteX3" fmla="*/ 0 w 438244"/>
              <a:gd name="connsiteY3" fmla="*/ 461665 h 461665"/>
              <a:gd name="connsiteX4" fmla="*/ 0 w 43824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244" h="461665" extrusionOk="0">
                <a:moveTo>
                  <a:pt x="0" y="0"/>
                </a:moveTo>
                <a:cubicBezTo>
                  <a:pt x="138544" y="-51792"/>
                  <a:pt x="264801" y="8477"/>
                  <a:pt x="438244" y="0"/>
                </a:cubicBezTo>
                <a:cubicBezTo>
                  <a:pt x="445757" y="168144"/>
                  <a:pt x="405743" y="249240"/>
                  <a:pt x="438244" y="461665"/>
                </a:cubicBezTo>
                <a:cubicBezTo>
                  <a:pt x="295980" y="471712"/>
                  <a:pt x="172822" y="439895"/>
                  <a:pt x="0" y="461665"/>
                </a:cubicBezTo>
                <a:cubicBezTo>
                  <a:pt x="-43131" y="350131"/>
                  <a:pt x="38440" y="15443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/>
            </a:solidFill>
            <a:extLst>
              <a:ext uri="{C807C97D-BFC1-408E-A445-0C87EB9F89A2}">
                <ask:lineSketchStyleProps xmlns=""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1D60D7-4554-6646-A1F0-FCD0EFDB50F9}"/>
              </a:ext>
            </a:extLst>
          </p:cNvPr>
          <p:cNvSpPr/>
          <p:nvPr/>
        </p:nvSpPr>
        <p:spPr>
          <a:xfrm>
            <a:off x="11056435" y="9585"/>
            <a:ext cx="11355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22.04.24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29885" y="993923"/>
            <a:ext cx="5058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https://www.youtube.com/watch?v=ryGvCNDoAR0</a:t>
            </a:r>
            <a:r>
              <a:rPr lang="en-GB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quarters?</a:t>
            </a:r>
          </a:p>
        </p:txBody>
      </p:sp>
    </p:spTree>
    <p:extLst>
      <p:ext uri="{BB962C8B-B14F-4D97-AF65-F5344CB8AC3E}">
        <p14:creationId xmlns:p14="http://schemas.microsoft.com/office/powerpoint/2010/main" val="287255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56C71B-1AD7-EC4C-8362-E67CAF19D63B}"/>
              </a:ext>
            </a:extLst>
          </p:cNvPr>
          <p:cNvSpPr/>
          <p:nvPr/>
        </p:nvSpPr>
        <p:spPr>
          <a:xfrm>
            <a:off x="9761035" y="0"/>
            <a:ext cx="2694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22.04.24</a:t>
            </a:r>
            <a:endParaRPr lang="en-GB" sz="2000" u="sng" dirty="0">
              <a:solidFill>
                <a:srgbClr val="FF0000"/>
              </a:solidFill>
              <a:latin typeface="Sassoon Penpals" panose="020004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9FC73-89F6-794D-965F-1772D9EF8556}"/>
              </a:ext>
            </a:extLst>
          </p:cNvPr>
          <p:cNvSpPr/>
          <p:nvPr/>
        </p:nvSpPr>
        <p:spPr>
          <a:xfrm>
            <a:off x="34401" y="0"/>
            <a:ext cx="688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Sassoon Penpals" panose="020004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LQ: Can I find quarters?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190" y="400110"/>
            <a:ext cx="6094262" cy="43169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3197" y="853472"/>
            <a:ext cx="4124304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latin typeface="Sassoon Penpals" panose="02000400000000000000" pitchFamily="50" charset="0"/>
              </a:rPr>
              <a:t>TPs: Are these boards split into equal parts? How do you know?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92" y="4117410"/>
            <a:ext cx="5419725" cy="2590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15732" y="4884274"/>
            <a:ext cx="599234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Sassoon Penpals" panose="02000400000000000000" pitchFamily="50" charset="0"/>
              </a:rPr>
              <a:t>Both boards are split into quarters. </a:t>
            </a:r>
          </a:p>
          <a:p>
            <a:r>
              <a:rPr lang="en-US" sz="3600" dirty="0">
                <a:latin typeface="Sassoon Penpals" panose="02000400000000000000" pitchFamily="50" charset="0"/>
              </a:rPr>
              <a:t>Each </a:t>
            </a:r>
            <a:r>
              <a:rPr lang="en-US" sz="3600" dirty="0" err="1">
                <a:latin typeface="Sassoon Penpals" panose="02000400000000000000" pitchFamily="50" charset="0"/>
              </a:rPr>
              <a:t>coloured</a:t>
            </a:r>
            <a:r>
              <a:rPr lang="en-US" sz="3600" dirty="0">
                <a:latin typeface="Sassoon Penpals" panose="02000400000000000000" pitchFamily="50" charset="0"/>
              </a:rPr>
              <a:t> section shows 1 quarter </a:t>
            </a:r>
          </a:p>
          <a:p>
            <a:r>
              <a:rPr lang="en-US" sz="3600" dirty="0">
                <a:latin typeface="Sassoon Penpals" panose="02000400000000000000" pitchFamily="50" charset="0"/>
              </a:rPr>
              <a:t>of 4 equal parts.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5810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16449</TotalTime>
  <Words>2001</Words>
  <Application>Microsoft Office PowerPoint</Application>
  <PresentationFormat>Widescreen</PresentationFormat>
  <Paragraphs>374</Paragraphs>
  <Slides>57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Bahnschrift Light</vt:lpstr>
      <vt:lpstr>Calibri</vt:lpstr>
      <vt:lpstr>Calibri Light</vt:lpstr>
      <vt:lpstr>Sassoon Penpals</vt:lpstr>
      <vt:lpstr>Sassoon Penpals Joined</vt:lpstr>
      <vt:lpstr>Times New Roman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Griffiths</dc:creator>
  <cp:lastModifiedBy>Jenny Bravery2</cp:lastModifiedBy>
  <cp:revision>520</cp:revision>
  <dcterms:created xsi:type="dcterms:W3CDTF">2021-04-07T09:32:04Z</dcterms:created>
  <dcterms:modified xsi:type="dcterms:W3CDTF">2024-04-19T12:25:42Z</dcterms:modified>
</cp:coreProperties>
</file>